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271" r:id="rId5"/>
  </p:sldMasterIdLst>
  <p:notesMasterIdLst>
    <p:notesMasterId r:id="rId130"/>
  </p:notesMasterIdLst>
  <p:handoutMasterIdLst>
    <p:handoutMasterId r:id="rId131"/>
  </p:handoutMasterIdLst>
  <p:sldIdLst>
    <p:sldId id="1724" r:id="rId6"/>
    <p:sldId id="1725" r:id="rId7"/>
    <p:sldId id="1553" r:id="rId8"/>
    <p:sldId id="1664" r:id="rId9"/>
    <p:sldId id="1665" r:id="rId10"/>
    <p:sldId id="1666" r:id="rId11"/>
    <p:sldId id="1667" r:id="rId12"/>
    <p:sldId id="1668" r:id="rId13"/>
    <p:sldId id="1669" r:id="rId14"/>
    <p:sldId id="1670" r:id="rId15"/>
    <p:sldId id="1671" r:id="rId16"/>
    <p:sldId id="1672" r:id="rId17"/>
    <p:sldId id="1673" r:id="rId18"/>
    <p:sldId id="1674" r:id="rId19"/>
    <p:sldId id="1675" r:id="rId20"/>
    <p:sldId id="1676" r:id="rId21"/>
    <p:sldId id="1677" r:id="rId22"/>
    <p:sldId id="1678" r:id="rId23"/>
    <p:sldId id="1679" r:id="rId24"/>
    <p:sldId id="1680" r:id="rId25"/>
    <p:sldId id="1681" r:id="rId26"/>
    <p:sldId id="1682" r:id="rId27"/>
    <p:sldId id="1683" r:id="rId28"/>
    <p:sldId id="1684" r:id="rId29"/>
    <p:sldId id="1685" r:id="rId30"/>
    <p:sldId id="1686" r:id="rId31"/>
    <p:sldId id="1687" r:id="rId32"/>
    <p:sldId id="1688" r:id="rId33"/>
    <p:sldId id="1689" r:id="rId34"/>
    <p:sldId id="1690" r:id="rId35"/>
    <p:sldId id="1691" r:id="rId36"/>
    <p:sldId id="1692" r:id="rId37"/>
    <p:sldId id="1693" r:id="rId38"/>
    <p:sldId id="1694" r:id="rId39"/>
    <p:sldId id="1695" r:id="rId40"/>
    <p:sldId id="1696" r:id="rId41"/>
    <p:sldId id="1697" r:id="rId42"/>
    <p:sldId id="1722" r:id="rId43"/>
    <p:sldId id="1723" r:id="rId44"/>
    <p:sldId id="1580" r:id="rId45"/>
    <p:sldId id="1581" r:id="rId46"/>
    <p:sldId id="1582" r:id="rId47"/>
    <p:sldId id="1583" r:id="rId48"/>
    <p:sldId id="1584" r:id="rId49"/>
    <p:sldId id="1586" r:id="rId50"/>
    <p:sldId id="1587" r:id="rId51"/>
    <p:sldId id="1585" r:id="rId52"/>
    <p:sldId id="1590" r:id="rId53"/>
    <p:sldId id="1591" r:id="rId54"/>
    <p:sldId id="1595" r:id="rId55"/>
    <p:sldId id="1593" r:id="rId56"/>
    <p:sldId id="1594" r:id="rId57"/>
    <p:sldId id="1592" r:id="rId58"/>
    <p:sldId id="1596" r:id="rId59"/>
    <p:sldId id="1598" r:id="rId60"/>
    <p:sldId id="1597" r:id="rId61"/>
    <p:sldId id="1599" r:id="rId62"/>
    <p:sldId id="1600" r:id="rId63"/>
    <p:sldId id="1601" r:id="rId64"/>
    <p:sldId id="1602" r:id="rId65"/>
    <p:sldId id="1603" r:id="rId66"/>
    <p:sldId id="1604" r:id="rId67"/>
    <p:sldId id="1605" r:id="rId68"/>
    <p:sldId id="1606" r:id="rId69"/>
    <p:sldId id="1607" r:id="rId70"/>
    <p:sldId id="1608" r:id="rId71"/>
    <p:sldId id="1609" r:id="rId72"/>
    <p:sldId id="1610" r:id="rId73"/>
    <p:sldId id="1611" r:id="rId74"/>
    <p:sldId id="1612" r:id="rId75"/>
    <p:sldId id="1613" r:id="rId76"/>
    <p:sldId id="1614" r:id="rId77"/>
    <p:sldId id="1576" r:id="rId78"/>
    <p:sldId id="1617" r:id="rId79"/>
    <p:sldId id="1625" r:id="rId80"/>
    <p:sldId id="1577" r:id="rId81"/>
    <p:sldId id="1618" r:id="rId82"/>
    <p:sldId id="1619" r:id="rId83"/>
    <p:sldId id="1620" r:id="rId84"/>
    <p:sldId id="1621" r:id="rId85"/>
    <p:sldId id="1622" r:id="rId86"/>
    <p:sldId id="1623" r:id="rId87"/>
    <p:sldId id="1624" r:id="rId88"/>
    <p:sldId id="1626" r:id="rId89"/>
    <p:sldId id="1629" r:id="rId90"/>
    <p:sldId id="1588" r:id="rId91"/>
    <p:sldId id="1630" r:id="rId92"/>
    <p:sldId id="1631" r:id="rId93"/>
    <p:sldId id="1632" r:id="rId94"/>
    <p:sldId id="1633" r:id="rId95"/>
    <p:sldId id="1634" r:id="rId96"/>
    <p:sldId id="1635" r:id="rId97"/>
    <p:sldId id="1636" r:id="rId98"/>
    <p:sldId id="1638" r:id="rId99"/>
    <p:sldId id="1637" r:id="rId100"/>
    <p:sldId id="1639" r:id="rId101"/>
    <p:sldId id="1640" r:id="rId102"/>
    <p:sldId id="1641" r:id="rId103"/>
    <p:sldId id="1642" r:id="rId104"/>
    <p:sldId id="1643" r:id="rId105"/>
    <p:sldId id="1644" r:id="rId106"/>
    <p:sldId id="1645" r:id="rId107"/>
    <p:sldId id="1646" r:id="rId108"/>
    <p:sldId id="1589" r:id="rId109"/>
    <p:sldId id="1647" r:id="rId110"/>
    <p:sldId id="1651" r:id="rId111"/>
    <p:sldId id="1653" r:id="rId112"/>
    <p:sldId id="1654" r:id="rId113"/>
    <p:sldId id="1655" r:id="rId114"/>
    <p:sldId id="1656" r:id="rId115"/>
    <p:sldId id="1657" r:id="rId116"/>
    <p:sldId id="1649" r:id="rId117"/>
    <p:sldId id="1650" r:id="rId118"/>
    <p:sldId id="1628" r:id="rId119"/>
    <p:sldId id="1648" r:id="rId120"/>
    <p:sldId id="1652" r:id="rId121"/>
    <p:sldId id="1658" r:id="rId122"/>
    <p:sldId id="1659" r:id="rId123"/>
    <p:sldId id="1660" r:id="rId124"/>
    <p:sldId id="1578" r:id="rId125"/>
    <p:sldId id="1661" r:id="rId126"/>
    <p:sldId id="1662" r:id="rId127"/>
    <p:sldId id="1663" r:id="rId128"/>
    <p:sldId id="1457" r:id="rId12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724"/>
            <p14:sldId id="1725"/>
            <p14:sldId id="155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73"/>
            <p14:sldId id="1674"/>
            <p14:sldId id="1675"/>
            <p14:sldId id="1676"/>
            <p14:sldId id="1677"/>
            <p14:sldId id="1678"/>
            <p14:sldId id="1679"/>
            <p14:sldId id="1680"/>
            <p14:sldId id="1681"/>
            <p14:sldId id="1682"/>
            <p14:sldId id="1683"/>
            <p14:sldId id="1684"/>
            <p14:sldId id="1685"/>
            <p14:sldId id="1686"/>
            <p14:sldId id="1687"/>
            <p14:sldId id="1688"/>
            <p14:sldId id="1689"/>
            <p14:sldId id="1690"/>
            <p14:sldId id="1691"/>
            <p14:sldId id="1692"/>
            <p14:sldId id="1693"/>
            <p14:sldId id="1694"/>
            <p14:sldId id="1695"/>
            <p14:sldId id="1696"/>
            <p14:sldId id="1697"/>
            <p14:sldId id="1722"/>
            <p14:sldId id="1723"/>
            <p14:sldId id="1580"/>
            <p14:sldId id="1581"/>
            <p14:sldId id="1582"/>
            <p14:sldId id="1583"/>
            <p14:sldId id="1584"/>
            <p14:sldId id="1586"/>
            <p14:sldId id="1587"/>
            <p14:sldId id="1585"/>
            <p14:sldId id="1590"/>
            <p14:sldId id="1591"/>
            <p14:sldId id="1595"/>
            <p14:sldId id="1593"/>
            <p14:sldId id="1594"/>
            <p14:sldId id="1592"/>
            <p14:sldId id="1596"/>
            <p14:sldId id="1598"/>
            <p14:sldId id="1597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  <p14:sldId id="1611"/>
            <p14:sldId id="1612"/>
            <p14:sldId id="1613"/>
            <p14:sldId id="1614"/>
            <p14:sldId id="1576"/>
            <p14:sldId id="1617"/>
            <p14:sldId id="1625"/>
            <p14:sldId id="157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6"/>
            <p14:sldId id="1629"/>
            <p14:sldId id="1588"/>
            <p14:sldId id="1630"/>
            <p14:sldId id="1631"/>
            <p14:sldId id="1632"/>
            <p14:sldId id="1633"/>
            <p14:sldId id="1634"/>
            <p14:sldId id="1635"/>
            <p14:sldId id="1636"/>
            <p14:sldId id="1638"/>
            <p14:sldId id="1637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589"/>
            <p14:sldId id="1647"/>
            <p14:sldId id="1651"/>
            <p14:sldId id="1653"/>
            <p14:sldId id="1654"/>
            <p14:sldId id="1655"/>
            <p14:sldId id="1656"/>
            <p14:sldId id="1657"/>
            <p14:sldId id="1649"/>
            <p14:sldId id="1650"/>
            <p14:sldId id="1628"/>
            <p14:sldId id="1648"/>
            <p14:sldId id="1652"/>
            <p14:sldId id="1658"/>
            <p14:sldId id="1659"/>
            <p14:sldId id="1660"/>
            <p14:sldId id="1578"/>
            <p14:sldId id="1661"/>
            <p14:sldId id="1662"/>
            <p14:sldId id="1663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000000"/>
    <a:srgbClr val="1209C5"/>
    <a:srgbClr val="00188F"/>
    <a:srgbClr val="FFFFFF"/>
    <a:srgbClr val="00B0F0"/>
    <a:srgbClr val="BA141A"/>
    <a:srgbClr val="E81123"/>
    <a:srgbClr val="525252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89753" autoAdjust="0"/>
  </p:normalViewPr>
  <p:slideViewPr>
    <p:cSldViewPr>
      <p:cViewPr varScale="1">
        <p:scale>
          <a:sx n="66" d="100"/>
          <a:sy n="66" d="100"/>
        </p:scale>
        <p:origin x="74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slide" Target="slides/slide121.xml"/><Relationship Id="rId13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12/15/2017 10:12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5A66B-2952-42B1-B816-7E09C01B4C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404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980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095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5062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50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692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365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658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6691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9118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2823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3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438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985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8969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745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382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667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037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5271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8238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7443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07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335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066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0664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310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4594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24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91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0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82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7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55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28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33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5A66B-2952-42B1-B816-7E09C01B4C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164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09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94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1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97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63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54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02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73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49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4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3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10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25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23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75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4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31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82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56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52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37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078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8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196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883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71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44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81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855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856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53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4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247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893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135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326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5383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365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122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79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173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482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69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161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361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744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49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158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584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333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061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786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751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0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270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70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5995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001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889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770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865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473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812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216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3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120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956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46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4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99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51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590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512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798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6595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5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791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924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9029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31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061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816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284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0868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0227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50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12/15/2017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7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436475" cy="6994525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6" dirty="0"/>
          </a:p>
        </p:txBody>
      </p:sp>
      <p:sp>
        <p:nvSpPr>
          <p:cNvPr id="17" name="bk object 17"/>
          <p:cNvSpPr/>
          <p:nvPr/>
        </p:nvSpPr>
        <p:spPr>
          <a:xfrm>
            <a:off x="445809" y="1501233"/>
            <a:ext cx="101979" cy="102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 dirty="0"/>
          </a:p>
        </p:txBody>
      </p:sp>
      <p:sp>
        <p:nvSpPr>
          <p:cNvPr id="18" name="bk object 18"/>
          <p:cNvSpPr/>
          <p:nvPr/>
        </p:nvSpPr>
        <p:spPr>
          <a:xfrm>
            <a:off x="777266" y="1354735"/>
            <a:ext cx="3397243" cy="347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 dirty="0"/>
          </a:p>
        </p:txBody>
      </p:sp>
      <p:sp>
        <p:nvSpPr>
          <p:cNvPr id="19" name="bk object 19"/>
          <p:cNvSpPr/>
          <p:nvPr/>
        </p:nvSpPr>
        <p:spPr>
          <a:xfrm>
            <a:off x="445809" y="2104316"/>
            <a:ext cx="101979" cy="102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 dirty="0"/>
          </a:p>
        </p:txBody>
      </p:sp>
      <p:sp>
        <p:nvSpPr>
          <p:cNvPr id="20" name="bk object 20"/>
          <p:cNvSpPr/>
          <p:nvPr/>
        </p:nvSpPr>
        <p:spPr>
          <a:xfrm>
            <a:off x="806946" y="1961445"/>
            <a:ext cx="4174509" cy="343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 dirty="0"/>
          </a:p>
        </p:txBody>
      </p:sp>
      <p:sp>
        <p:nvSpPr>
          <p:cNvPr id="21" name="bk object 21"/>
          <p:cNvSpPr/>
          <p:nvPr/>
        </p:nvSpPr>
        <p:spPr>
          <a:xfrm>
            <a:off x="445809" y="3863827"/>
            <a:ext cx="101979" cy="102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 dirty="0"/>
          </a:p>
        </p:txBody>
      </p:sp>
      <p:sp>
        <p:nvSpPr>
          <p:cNvPr id="22" name="bk object 22"/>
          <p:cNvSpPr/>
          <p:nvPr/>
        </p:nvSpPr>
        <p:spPr>
          <a:xfrm>
            <a:off x="779042" y="3720957"/>
            <a:ext cx="648691" cy="343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130" y="2467254"/>
            <a:ext cx="11614216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5471" y="3916934"/>
            <a:ext cx="870553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344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130" y="300505"/>
            <a:ext cx="11614216" cy="612155"/>
          </a:xfrm>
        </p:spPr>
        <p:txBody>
          <a:bodyPr lIns="0" tIns="0" rIns="0" bIns="0"/>
          <a:lstStyle>
            <a:lvl1pPr>
              <a:defRPr sz="3978" b="0" i="0">
                <a:solidFill>
                  <a:srgbClr val="505050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1080" y="1949400"/>
            <a:ext cx="9974312" cy="313932"/>
          </a:xfrm>
        </p:spPr>
        <p:txBody>
          <a:bodyPr lIns="0" tIns="0" rIns="0" bIns="0"/>
          <a:lstStyle>
            <a:lvl1pPr>
              <a:defRPr sz="204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739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130" y="300505"/>
            <a:ext cx="11614216" cy="612155"/>
          </a:xfrm>
        </p:spPr>
        <p:txBody>
          <a:bodyPr lIns="0" tIns="0" rIns="0" bIns="0"/>
          <a:lstStyle>
            <a:lvl1pPr>
              <a:defRPr sz="3978" b="0" i="0">
                <a:solidFill>
                  <a:srgbClr val="505050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1824" y="1608741"/>
            <a:ext cx="540986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4784" y="1608741"/>
            <a:ext cx="540986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12/15/2017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109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130" y="300505"/>
            <a:ext cx="11614216" cy="612155"/>
          </a:xfrm>
        </p:spPr>
        <p:txBody>
          <a:bodyPr lIns="0" tIns="0" rIns="0" bIns="0"/>
          <a:lstStyle>
            <a:lvl1pPr>
              <a:defRPr sz="3978" b="0" i="0">
                <a:solidFill>
                  <a:srgbClr val="505050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12/15/2017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460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12/15/2017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3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436475" cy="6994525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6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130" y="300505"/>
            <a:ext cx="11614216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505050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1080" y="1949400"/>
            <a:ext cx="997431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28402" y="6504908"/>
            <a:ext cx="397967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1824" y="6504908"/>
            <a:ext cx="286038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54262" y="6504908"/>
            <a:ext cx="286038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48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2" r:id="rId1"/>
    <p:sldLayoutId id="2147484273" r:id="rId2"/>
    <p:sldLayoutId id="2147484274" r:id="rId3"/>
    <p:sldLayoutId id="2147484275" r:id="rId4"/>
    <p:sldLayoutId id="214748427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66298">
        <a:defRPr>
          <a:latin typeface="+mn-lt"/>
          <a:ea typeface="+mn-ea"/>
          <a:cs typeface="+mn-cs"/>
        </a:defRPr>
      </a:lvl2pPr>
      <a:lvl3pPr marL="932597">
        <a:defRPr>
          <a:latin typeface="+mn-lt"/>
          <a:ea typeface="+mn-ea"/>
          <a:cs typeface="+mn-cs"/>
        </a:defRPr>
      </a:lvl3pPr>
      <a:lvl4pPr marL="1398895">
        <a:defRPr>
          <a:latin typeface="+mn-lt"/>
          <a:ea typeface="+mn-ea"/>
          <a:cs typeface="+mn-cs"/>
        </a:defRPr>
      </a:lvl4pPr>
      <a:lvl5pPr marL="1865193">
        <a:defRPr>
          <a:latin typeface="+mn-lt"/>
          <a:ea typeface="+mn-ea"/>
          <a:cs typeface="+mn-cs"/>
        </a:defRPr>
      </a:lvl5pPr>
      <a:lvl6pPr marL="2331491">
        <a:defRPr>
          <a:latin typeface="+mn-lt"/>
          <a:ea typeface="+mn-ea"/>
          <a:cs typeface="+mn-cs"/>
        </a:defRPr>
      </a:lvl6pPr>
      <a:lvl7pPr marL="2797790">
        <a:defRPr>
          <a:latin typeface="+mn-lt"/>
          <a:ea typeface="+mn-ea"/>
          <a:cs typeface="+mn-cs"/>
        </a:defRPr>
      </a:lvl7pPr>
      <a:lvl8pPr marL="3264088">
        <a:defRPr>
          <a:latin typeface="+mn-lt"/>
          <a:ea typeface="+mn-ea"/>
          <a:cs typeface="+mn-cs"/>
        </a:defRPr>
      </a:lvl8pPr>
      <a:lvl9pPr marL="373038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66298">
        <a:defRPr>
          <a:latin typeface="+mn-lt"/>
          <a:ea typeface="+mn-ea"/>
          <a:cs typeface="+mn-cs"/>
        </a:defRPr>
      </a:lvl2pPr>
      <a:lvl3pPr marL="932597">
        <a:defRPr>
          <a:latin typeface="+mn-lt"/>
          <a:ea typeface="+mn-ea"/>
          <a:cs typeface="+mn-cs"/>
        </a:defRPr>
      </a:lvl3pPr>
      <a:lvl4pPr marL="1398895">
        <a:defRPr>
          <a:latin typeface="+mn-lt"/>
          <a:ea typeface="+mn-ea"/>
          <a:cs typeface="+mn-cs"/>
        </a:defRPr>
      </a:lvl4pPr>
      <a:lvl5pPr marL="1865193">
        <a:defRPr>
          <a:latin typeface="+mn-lt"/>
          <a:ea typeface="+mn-ea"/>
          <a:cs typeface="+mn-cs"/>
        </a:defRPr>
      </a:lvl5pPr>
      <a:lvl6pPr marL="2331491">
        <a:defRPr>
          <a:latin typeface="+mn-lt"/>
          <a:ea typeface="+mn-ea"/>
          <a:cs typeface="+mn-cs"/>
        </a:defRPr>
      </a:lvl6pPr>
      <a:lvl7pPr marL="2797790">
        <a:defRPr>
          <a:latin typeface="+mn-lt"/>
          <a:ea typeface="+mn-ea"/>
          <a:cs typeface="+mn-cs"/>
        </a:defRPr>
      </a:lvl7pPr>
      <a:lvl8pPr marL="3264088">
        <a:defRPr>
          <a:latin typeface="+mn-lt"/>
          <a:ea typeface="+mn-ea"/>
          <a:cs typeface="+mn-cs"/>
        </a:defRPr>
      </a:lvl8pPr>
      <a:lvl9pPr marL="373038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e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PurkinjeCell.jpg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s://en.wikipedia.org/wiki/Santiago_Ram%C3%B3n_y_Caj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erebellum" TargetMode="External"/><Relationship Id="rId5" Type="http://schemas.openxmlformats.org/officeDocument/2006/relationships/hyperlink" Target="https://en.wikipedia.org/wiki/Granule_cell" TargetMode="External"/><Relationship Id="rId4" Type="http://schemas.openxmlformats.org/officeDocument/2006/relationships/hyperlink" Target="https://en.wikipedia.org/wiki/Purkinje_cell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inal4Github/Great_Lear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deed.e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hyperlink" Target="https://creativecommons.org/licenses/by-sa/3.0/deed.e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mmons.wikimedia.org/wiki/File:Raptor-ElmendorfAFB-2009.JPG" TargetMode="External"/><Relationship Id="rId5" Type="http://schemas.openxmlformats.org/officeDocument/2006/relationships/hyperlink" Target="https://commons.wikimedia.org/wiki/File:A_Snowy_Owl_in_Flight_David_Hemmings.jpg" TargetMode="External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emf"/><Relationship Id="rId5" Type="http://schemas.openxmlformats.org/officeDocument/2006/relationships/image" Target="../media/image40.emf"/><Relationship Id="rId4" Type="http://schemas.openxmlformats.org/officeDocument/2006/relationships/image" Target="../media/image5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First_flight2.jpg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emf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emf"/><Relationship Id="rId4" Type="http://schemas.openxmlformats.org/officeDocument/2006/relationships/image" Target="../media/image37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emf"/><Relationship Id="rId4" Type="http://schemas.openxmlformats.org/officeDocument/2006/relationships/image" Target="../media/image37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0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emf"/><Relationship Id="rId5" Type="http://schemas.openxmlformats.org/officeDocument/2006/relationships/image" Target="../media/image37.emf"/><Relationship Id="rId4" Type="http://schemas.openxmlformats.org/officeDocument/2006/relationships/image" Target="../media/image59.emf"/><Relationship Id="rId9" Type="http://schemas.openxmlformats.org/officeDocument/2006/relationships/image" Target="../media/image60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9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emf"/><Relationship Id="rId5" Type="http://schemas.openxmlformats.org/officeDocument/2006/relationships/image" Target="../media/image58.emf"/><Relationship Id="rId4" Type="http://schemas.openxmlformats.org/officeDocument/2006/relationships/image" Target="../media/image40.emf"/><Relationship Id="rId9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emf"/><Relationship Id="rId5" Type="http://schemas.openxmlformats.org/officeDocument/2006/relationships/image" Target="../media/image60.emf"/><Relationship Id="rId4" Type="http://schemas.openxmlformats.org/officeDocument/2006/relationships/image" Target="../media/image58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6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emf"/><Relationship Id="rId5" Type="http://schemas.openxmlformats.org/officeDocument/2006/relationships/image" Target="../media/image58.emf"/><Relationship Id="rId4" Type="http://schemas.openxmlformats.org/officeDocument/2006/relationships/image" Target="../media/image59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6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emf"/><Relationship Id="rId5" Type="http://schemas.openxmlformats.org/officeDocument/2006/relationships/image" Target="../media/image58.emf"/><Relationship Id="rId4" Type="http://schemas.openxmlformats.org/officeDocument/2006/relationships/image" Target="../media/image59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72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0163" y="0"/>
            <a:ext cx="12434710" cy="6994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32597"/>
            <a:endParaRPr sz="1836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58153" y="2144988"/>
            <a:ext cx="6402581" cy="3562674"/>
          </a:xfrm>
          <a:custGeom>
            <a:avLst/>
            <a:gdLst/>
            <a:ahLst/>
            <a:cxnLst/>
            <a:rect l="l" t="t" r="r" b="b"/>
            <a:pathLst>
              <a:path w="6277609" h="3493135">
                <a:moveTo>
                  <a:pt x="0" y="3493008"/>
                </a:moveTo>
                <a:lnTo>
                  <a:pt x="6277356" y="3493008"/>
                </a:lnTo>
                <a:lnTo>
                  <a:pt x="6277356" y="0"/>
                </a:lnTo>
                <a:lnTo>
                  <a:pt x="0" y="0"/>
                </a:lnTo>
                <a:lnTo>
                  <a:pt x="0" y="3493008"/>
                </a:lnTo>
                <a:close/>
              </a:path>
            </a:pathLst>
          </a:custGeom>
          <a:solidFill>
            <a:srgbClr val="001F50">
              <a:alpha val="81959"/>
            </a:srgbClr>
          </a:solidFill>
        </p:spPr>
        <p:txBody>
          <a:bodyPr wrap="square" lIns="0" tIns="0" rIns="0" bIns="0" rtlCol="0"/>
          <a:lstStyle/>
          <a:p>
            <a:pPr defTabSz="932597"/>
            <a:endParaRPr sz="1836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9385" y="2463328"/>
            <a:ext cx="6148835" cy="823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 defTabSz="932597">
              <a:lnSpc>
                <a:spcPts val="6277"/>
              </a:lnSpc>
            </a:pPr>
            <a:r>
              <a:rPr lang="en-US" sz="5507" spc="-107" dirty="0">
                <a:solidFill>
                  <a:srgbClr val="FFFFFF"/>
                </a:solidFill>
                <a:latin typeface="Segoe UI Light"/>
                <a:cs typeface="Segoe UI Light"/>
              </a:rPr>
              <a:t>   Evening  GL  Team!</a:t>
            </a:r>
            <a:endParaRPr sz="5507" dirty="0">
              <a:solidFill>
                <a:prstClr val="black"/>
              </a:solidFill>
              <a:latin typeface="Segoe UI Light"/>
              <a:cs typeface="Segoe UI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6822" y="3632664"/>
            <a:ext cx="3574979" cy="86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224" dirty="0">
                <a:solidFill>
                  <a:prstClr val="white"/>
                </a:solidFill>
                <a:latin typeface="Calibri"/>
              </a:rPr>
              <a:t>Mrinal Chakraborty</a:t>
            </a:r>
          </a:p>
          <a:p>
            <a:pPr defTabSz="932597"/>
            <a:r>
              <a:rPr lang="en-US" sz="1224" dirty="0">
                <a:solidFill>
                  <a:prstClr val="white"/>
                </a:solidFill>
                <a:latin typeface="Calibri"/>
              </a:rPr>
              <a:t>Cloud Sol. Architect (AI)</a:t>
            </a:r>
          </a:p>
          <a:p>
            <a:pPr defTabSz="932597"/>
            <a:endParaRPr lang="en-US" sz="1224" dirty="0">
              <a:solidFill>
                <a:prstClr val="white"/>
              </a:solidFill>
              <a:latin typeface="Calibri"/>
            </a:endParaRPr>
          </a:p>
          <a:p>
            <a:pPr defTabSz="932597"/>
            <a:r>
              <a:rPr lang="en-US" sz="1224" b="1" dirty="0">
                <a:solidFill>
                  <a:srgbClr val="4F81BD">
                    <a:lumMod val="40000"/>
                    <a:lumOff val="60000"/>
                  </a:srgbClr>
                </a:solidFill>
                <a:latin typeface="Calibri"/>
              </a:rPr>
              <a:t>Mrinal.Chakraborty@Gmail.com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76" y="3697727"/>
            <a:ext cx="757740" cy="6897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31085" y="3592584"/>
            <a:ext cx="3730413" cy="110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862" indent="-174862" defTabSz="1243431">
              <a:buFont typeface="Wingdings" panose="05000000000000000000" pitchFamily="2" charset="2"/>
              <a:buChar char="ü"/>
            </a:pPr>
            <a:r>
              <a:rPr lang="en-US" sz="918" b="1" dirty="0">
                <a:solidFill>
                  <a:prstClr val="white"/>
                </a:solidFill>
                <a:latin typeface="Calibri"/>
              </a:rPr>
              <a:t>Programing:</a:t>
            </a:r>
            <a:r>
              <a:rPr lang="en-US" sz="918" dirty="0">
                <a:solidFill>
                  <a:prstClr val="white"/>
                </a:solidFill>
                <a:latin typeface="Calibri"/>
              </a:rPr>
              <a:t> SAS, CNTK, TensorFlow R-Server and Scala</a:t>
            </a:r>
          </a:p>
          <a:p>
            <a:pPr marL="174862" indent="-174862" defTabSz="1243431">
              <a:buFont typeface="Wingdings" panose="05000000000000000000" pitchFamily="2" charset="2"/>
              <a:buChar char="ü"/>
            </a:pPr>
            <a:r>
              <a:rPr lang="en-US" sz="918" b="1" dirty="0">
                <a:solidFill>
                  <a:prstClr val="white"/>
                </a:solidFill>
                <a:latin typeface="Calibri"/>
              </a:rPr>
              <a:t>Big-Data: </a:t>
            </a:r>
            <a:r>
              <a:rPr lang="en-US" sz="918" dirty="0">
                <a:solidFill>
                  <a:prstClr val="white"/>
                </a:solidFill>
                <a:latin typeface="Calibri"/>
              </a:rPr>
              <a:t>Cloudera Hadoop certification and Spark Ecosystem </a:t>
            </a:r>
          </a:p>
          <a:p>
            <a:pPr marL="174862" indent="-174862" defTabSz="1243431">
              <a:buFont typeface="Wingdings" panose="05000000000000000000" pitchFamily="2" charset="2"/>
              <a:buChar char="ü"/>
            </a:pPr>
            <a:r>
              <a:rPr lang="en-US" sz="918" b="1" dirty="0">
                <a:solidFill>
                  <a:prstClr val="white"/>
                </a:solidFill>
                <a:latin typeface="Calibri"/>
              </a:rPr>
              <a:t>Machine learning</a:t>
            </a:r>
            <a:r>
              <a:rPr lang="en-US" sz="918" dirty="0">
                <a:solidFill>
                  <a:prstClr val="white"/>
                </a:solidFill>
                <a:latin typeface="Calibri"/>
              </a:rPr>
              <a:t>: Logistic Regression, Neural Networks, Support vector machines, XGBoost, Classification and Association rules</a:t>
            </a:r>
          </a:p>
          <a:p>
            <a:pPr marL="174862" indent="-174862" defTabSz="1243431">
              <a:buFont typeface="Wingdings" panose="05000000000000000000" pitchFamily="2" charset="2"/>
              <a:buChar char="ü"/>
            </a:pPr>
            <a:r>
              <a:rPr lang="en-US" sz="918" b="1" dirty="0">
                <a:solidFill>
                  <a:prstClr val="white"/>
                </a:solidFill>
                <a:latin typeface="Calibri"/>
              </a:rPr>
              <a:t>Allied Analytics skills: </a:t>
            </a:r>
            <a:r>
              <a:rPr lang="en-US" sz="918" dirty="0">
                <a:solidFill>
                  <a:prstClr val="white"/>
                </a:solidFill>
                <a:latin typeface="Calibri"/>
              </a:rPr>
              <a:t>Visualisation, Marketing &amp; Web analytics</a:t>
            </a:r>
          </a:p>
          <a:p>
            <a:pPr marL="174862" indent="-174862" defTabSz="1243431">
              <a:buFont typeface="Wingdings" panose="05000000000000000000" pitchFamily="2" charset="2"/>
              <a:buChar char="ü"/>
            </a:pPr>
            <a:r>
              <a:rPr lang="en-US" sz="918" b="1" dirty="0">
                <a:solidFill>
                  <a:prstClr val="white"/>
                </a:solidFill>
                <a:latin typeface="Calibri"/>
              </a:rPr>
              <a:t>Certifications: </a:t>
            </a:r>
            <a:r>
              <a:rPr lang="en-US" sz="918" dirty="0">
                <a:solidFill>
                  <a:prstClr val="white"/>
                </a:solidFill>
                <a:latin typeface="Calibri"/>
              </a:rPr>
              <a:t>PMP, Design Thinking, Certified Scrum Master &amp; Certified in Business analytics from Indian School of Business</a:t>
            </a:r>
            <a:endParaRPr lang="en-US" sz="1836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93492-7B2A-44D2-8589-13DC5F122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153" y="1350332"/>
            <a:ext cx="6402581" cy="825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D211D5-EC1E-4617-8BB0-4CA73BBE8853}"/>
              </a:ext>
            </a:extLst>
          </p:cNvPr>
          <p:cNvSpPr txBox="1"/>
          <p:nvPr/>
        </p:nvSpPr>
        <p:spPr>
          <a:xfrm>
            <a:off x="960437" y="6777342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Thanks to Brandon Rohrer for the content</a:t>
            </a:r>
          </a:p>
        </p:txBody>
      </p:sp>
    </p:spTree>
    <p:extLst>
      <p:ext uri="{BB962C8B-B14F-4D97-AF65-F5344CB8AC3E}">
        <p14:creationId xmlns:p14="http://schemas.microsoft.com/office/powerpoint/2010/main" val="1572379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-91182"/>
            <a:ext cx="8763000" cy="7085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5291" y="4335462"/>
            <a:ext cx="37338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591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9113837" y="4335462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03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494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690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690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690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690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42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590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50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50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494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853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198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34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44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592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50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50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7648695" y="2375482"/>
            <a:ext cx="1388942" cy="1388942"/>
          </a:xfrm>
          <a:prstGeom prst="ellipse">
            <a:avLst/>
          </a:prstGeom>
          <a:noFill/>
          <a:ln w="762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15670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list of feature values becomes a list of votes.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151437" y="2150074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24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684837" y="3268662"/>
            <a:ext cx="1066800" cy="13716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These can also be stacked. 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4562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9266237" y="2497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266237" y="43735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37" y="2197062"/>
            <a:ext cx="331313" cy="3841050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892271" y="3566786"/>
            <a:ext cx="651933" cy="838200"/>
            <a:chOff x="5684837" y="3268662"/>
            <a:chExt cx="1066800" cy="1371600"/>
          </a:xfrm>
        </p:grpSpPr>
        <p:sp>
          <p:nvSpPr>
            <p:cNvPr id="76" name="Oval 75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21" idx="6"/>
              <a:endCxn id="74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1" idx="6"/>
              <a:endCxn id="74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1" idx="6"/>
              <a:endCxn id="73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73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1" idx="6"/>
              <a:endCxn id="73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2" idx="6"/>
              <a:endCxn id="74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/>
            <p:cNvCxnSpPr>
              <a:stCxn id="76" idx="6"/>
              <a:endCxn id="73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6" idx="6"/>
              <a:endCxn id="74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6"/>
              <a:endCxn id="74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5" idx="6"/>
              <a:endCxn id="73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 bwMode="auto">
          <a:xfrm>
            <a:off x="71326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568671" y="3566786"/>
            <a:ext cx="651933" cy="838200"/>
            <a:chOff x="5684837" y="3268662"/>
            <a:chExt cx="1066800" cy="1371600"/>
          </a:xfrm>
        </p:grpSpPr>
        <p:sp>
          <p:nvSpPr>
            <p:cNvPr id="28" name="Oval 27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/>
            <p:cNvCxnSpPr>
              <a:stCxn id="35" idx="6"/>
              <a:endCxn id="3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6" idx="6"/>
              <a:endCxn id="3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36" idx="6"/>
              <a:endCxn id="3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3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5" idx="6"/>
              <a:endCxn id="3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7" idx="6"/>
              <a:endCxn id="3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28" idx="6"/>
              <a:endCxn id="3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6"/>
              <a:endCxn id="3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0" idx="6"/>
              <a:endCxn id="3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6"/>
              <a:endCxn id="3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 bwMode="auto">
          <a:xfrm>
            <a:off x="3779837" y="2430462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215871" y="3566786"/>
            <a:ext cx="651933" cy="838200"/>
            <a:chOff x="5684837" y="3268662"/>
            <a:chExt cx="1066800" cy="1371600"/>
          </a:xfrm>
        </p:grpSpPr>
        <p:sp>
          <p:nvSpPr>
            <p:cNvPr id="47" name="Oval 46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8" name="Straight Connector 47"/>
            <p:cNvCxnSpPr>
              <a:stCxn id="55" idx="6"/>
              <a:endCxn id="5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6"/>
              <a:endCxn id="5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6" idx="6"/>
              <a:endCxn id="5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5" idx="6"/>
              <a:endCxn id="5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7" idx="6"/>
              <a:endCxn id="5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3" name="Straight Connector 62"/>
            <p:cNvCxnSpPr>
              <a:stCxn id="47" idx="6"/>
              <a:endCxn id="5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7" idx="6"/>
              <a:endCxn id="5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0" idx="6"/>
              <a:endCxn id="5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0" idx="6"/>
              <a:endCxn id="5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406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set of pixels becomes a set of votes.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46" name="Oval 45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7" name="Straight Connector 46"/>
            <p:cNvCxnSpPr>
              <a:stCxn id="46" idx="1"/>
              <a:endCxn id="4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6" idx="7"/>
              <a:endCxn id="4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43" name="Oval 42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4" name="Straight Connector 43"/>
            <p:cNvCxnSpPr>
              <a:stCxn id="43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43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40" name="Oval 39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/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37" name="Oval 36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7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37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34" name="Oval 3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5" name="Straight Connector 34"/>
            <p:cNvCxnSpPr>
              <a:stCxn id="34" idx="1"/>
              <a:endCxn id="3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7"/>
              <a:endCxn id="3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31" name="Oval 30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54" name="Oval 5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5" name="Straight Connector 54"/>
            <p:cNvCxnSpPr>
              <a:stCxn id="61" idx="6"/>
              <a:endCxn id="6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2" idx="6"/>
              <a:endCxn id="6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2" idx="6"/>
              <a:endCxn id="6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6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1" idx="6"/>
              <a:endCxn id="6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3" idx="6"/>
              <a:endCxn id="6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7" name="Straight Connector 66"/>
            <p:cNvCxnSpPr>
              <a:stCxn id="54" idx="6"/>
              <a:endCxn id="6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4" idx="6"/>
              <a:endCxn id="6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6" idx="6"/>
              <a:endCxn id="6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6" idx="6"/>
              <a:endCxn id="6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74" name="Oval 73"/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5" name="Straight Connector 74"/>
            <p:cNvCxnSpPr>
              <a:stCxn id="81" idx="6"/>
              <a:endCxn id="85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2" idx="6"/>
              <a:endCxn id="85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2" idx="6"/>
              <a:endCxn id="84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84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1" idx="6"/>
              <a:endCxn id="84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6"/>
              <a:endCxn id="85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7" name="Straight Connector 86"/>
            <p:cNvCxnSpPr>
              <a:stCxn id="74" idx="6"/>
              <a:endCxn id="84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6"/>
              <a:endCxn id="85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6"/>
              <a:endCxn id="85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6" idx="6"/>
              <a:endCxn id="84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91" name="Rectangle 90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4" name="Straight Arrow Connector 93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9282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Q: Where do all the magic numbers come from?</a:t>
            </a:r>
          </a:p>
          <a:p>
            <a:r>
              <a:rPr lang="en-US" dirty="0"/>
              <a:t>	Features in convolutional layers</a:t>
            </a:r>
          </a:p>
          <a:p>
            <a:r>
              <a:rPr lang="en-US" dirty="0"/>
              <a:t>	Voting weights in fully connected layers</a:t>
            </a:r>
          </a:p>
          <a:p>
            <a:r>
              <a:rPr lang="en-US" dirty="0"/>
              <a:t>A: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4766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Error = right answer – actual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17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75" y="716280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3748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75" y="722954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15844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981" y="717741"/>
            <a:ext cx="6259256" cy="1692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61786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-55686"/>
            <a:ext cx="9220200" cy="7050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5291" y="4335462"/>
            <a:ext cx="37338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1962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75" y="719409"/>
            <a:ext cx="6271461" cy="1695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20515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6" name="Group 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" name="Straight Connector 7"/>
              <p:cNvCxnSpPr>
                <a:stCxn id="7" idx="1"/>
                <a:endCxn id="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7"/>
                <a:endCxn id="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 bwMode="auto">
            <a:xfrm>
              <a:off x="3775395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endCxn id="1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4661272" y="289888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 rot="5400000">
              <a:off x="5764274" y="421722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559830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472569" y="33245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637476" y="332069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5467137" y="333244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3" name="Straight Connector 22"/>
              <p:cNvCxnSpPr>
                <a:stCxn id="22" idx="1"/>
                <a:endCxn id="2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7"/>
                <a:endCxn id="2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/>
            <p:cNvSpPr/>
            <p:nvPr/>
          </p:nvSpPr>
          <p:spPr bwMode="auto">
            <a:xfrm>
              <a:off x="2027237" y="291125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2913116" y="290507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1724412" y="333076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889318" y="332687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5" name="Straight Connector 34"/>
              <p:cNvCxnSpPr>
                <a:stCxn id="34" idx="1"/>
                <a:endCxn id="3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4" idx="7"/>
                <a:endCxn id="3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 bwMode="auto">
            <a:xfrm>
              <a:off x="6432827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39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7318705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Isosceles Triangle 42"/>
            <p:cNvSpPr/>
            <p:nvPr/>
          </p:nvSpPr>
          <p:spPr bwMode="auto">
            <a:xfrm rot="5400000">
              <a:off x="8421706" y="420599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8217262" y="289384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6130001" y="331335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7294908" y="330946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8124569" y="332121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9131662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8924132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2" name="Straight Connector 51"/>
              <p:cNvCxnSpPr>
                <a:stCxn id="58" idx="6"/>
                <a:endCxn id="6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9" idx="6"/>
                <a:endCxn id="6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9" idx="6"/>
                <a:endCxn id="6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58" idx="6"/>
                <a:endCxn id="6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0" idx="6"/>
                <a:endCxn id="6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51" idx="6"/>
                <a:endCxn id="6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1" idx="6"/>
                <a:endCxn id="6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3" idx="6"/>
                <a:endCxn id="6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3" idx="6"/>
                <a:endCxn id="6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/>
            <p:cNvSpPr/>
            <p:nvPr/>
          </p:nvSpPr>
          <p:spPr bwMode="auto">
            <a:xfrm>
              <a:off x="10045997" y="288766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6200000">
              <a:off x="9838467" y="317961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/>
              <p:cNvCxnSpPr>
                <a:stCxn id="78" idx="6"/>
                <a:endCxn id="82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9" idx="6"/>
                <a:endCxn id="82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9" idx="6"/>
                <a:endCxn id="8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endCxn id="81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8" idx="6"/>
                <a:endCxn id="81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0" idx="6"/>
                <a:endCxn id="82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/>
              <p:cNvCxnSpPr>
                <a:stCxn id="71" idx="6"/>
                <a:endCxn id="81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71" idx="6"/>
                <a:endCxn id="82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3" idx="6"/>
                <a:endCxn id="82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3" idx="6"/>
                <a:endCxn id="81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89" name="Rectangle 88"/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91" name="Straight Arrow Connector 90"/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76" y="713847"/>
            <a:ext cx="6271461" cy="17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954655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016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954655"/>
          </a:xfrm>
        </p:spPr>
        <p:txBody>
          <a:bodyPr/>
          <a:lstStyle/>
          <a:p>
            <a:r>
              <a:rPr lang="en-US" dirty="0"/>
              <a:t>For each feature pixel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775927" y="34055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208837" y="1897062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437437" y="2201862"/>
            <a:ext cx="152400" cy="4388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42237" y="3042894"/>
            <a:ext cx="152400" cy="3626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r>
              <a:rPr lang="en-US" dirty="0"/>
              <a:t> (knobs)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Convolution</a:t>
            </a:r>
          </a:p>
          <a:p>
            <a:r>
              <a:rPr lang="en-US" dirty="0"/>
              <a:t>	Number of features</a:t>
            </a:r>
          </a:p>
          <a:p>
            <a:r>
              <a:rPr lang="en-US" dirty="0"/>
              <a:t>	Size of features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	Window size</a:t>
            </a:r>
          </a:p>
          <a:p>
            <a:r>
              <a:rPr lang="en-US" dirty="0"/>
              <a:t>	Window stride</a:t>
            </a:r>
          </a:p>
          <a:p>
            <a:r>
              <a:rPr lang="en-US" dirty="0"/>
              <a:t>Fully Connected</a:t>
            </a:r>
          </a:p>
          <a:p>
            <a:r>
              <a:rPr lang="en-US" dirty="0"/>
              <a:t>	Number of neurons </a:t>
            </a:r>
          </a:p>
        </p:txBody>
      </p:sp>
    </p:spTree>
    <p:extLst>
      <p:ext uri="{BB962C8B-B14F-4D97-AF65-F5344CB8AC3E}">
        <p14:creationId xmlns:p14="http://schemas.microsoft.com/office/powerpoint/2010/main" val="18755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How many of each type of layer?</a:t>
            </a:r>
          </a:p>
          <a:p>
            <a:r>
              <a:rPr lang="en-US" dirty="0"/>
              <a:t>In what order?</a:t>
            </a:r>
          </a:p>
        </p:txBody>
      </p:sp>
    </p:spTree>
    <p:extLst>
      <p:ext uri="{BB962C8B-B14F-4D97-AF65-F5344CB8AC3E}">
        <p14:creationId xmlns:p14="http://schemas.microsoft.com/office/powerpoint/2010/main" val="34647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Any 2D (or 3D) data.</a:t>
            </a:r>
          </a:p>
          <a:p>
            <a:r>
              <a:rPr lang="en-US" dirty="0"/>
              <a:t>Things closer together are more closely related than things far away.</a:t>
            </a:r>
          </a:p>
        </p:txBody>
      </p:sp>
    </p:spTree>
    <p:extLst>
      <p:ext uri="{BB962C8B-B14F-4D97-AF65-F5344CB8AC3E}">
        <p14:creationId xmlns:p14="http://schemas.microsoft.com/office/powerpoint/2010/main" val="30051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204" y="2229098"/>
            <a:ext cx="4328233" cy="4196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8843" y="1516062"/>
            <a:ext cx="35598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5400000">
            <a:off x="2220293" y="3585041"/>
            <a:ext cx="3907899" cy="738664"/>
            <a:chOff x="4433329" y="1462837"/>
            <a:chExt cx="3156507" cy="596637"/>
          </a:xfrm>
        </p:grpSpPr>
        <p:sp>
          <p:nvSpPr>
            <p:cNvPr id="10" name="TextBox 9"/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99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203" y="222909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516062"/>
            <a:ext cx="230736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76509" y="3471791"/>
            <a:ext cx="4103462" cy="1258806"/>
            <a:chOff x="4275366" y="1252761"/>
            <a:chExt cx="3314470" cy="1016769"/>
          </a:xfrm>
        </p:grpSpPr>
        <p:sp>
          <p:nvSpPr>
            <p:cNvPr id="18" name="TextBox 17"/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8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202" y="2229096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38843" y="1058862"/>
            <a:ext cx="2253630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5400000">
            <a:off x="1916258" y="3487740"/>
            <a:ext cx="4071566" cy="1258805"/>
            <a:chOff x="4301129" y="1314325"/>
            <a:chExt cx="3288707" cy="1016768"/>
          </a:xfrm>
        </p:grpSpPr>
        <p:sp>
          <p:nvSpPr>
            <p:cNvPr id="18" name="TextBox 17"/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72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p:pic>
        <p:nvPicPr>
          <p:cNvPr id="1026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7" y="295274"/>
            <a:ext cx="5529262" cy="64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27038" y="1365250"/>
            <a:ext cx="5714999" cy="467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Drawing of </a:t>
            </a:r>
          </a:p>
          <a:p>
            <a:r>
              <a:rPr lang="en-US" dirty="0">
                <a:hlinkClick r:id="rId4" tooltip="en:Purkinje cell"/>
              </a:rPr>
              <a:t>Purkinje cells</a:t>
            </a:r>
            <a:r>
              <a:rPr lang="en-US" dirty="0"/>
              <a:t> (A) and </a:t>
            </a:r>
          </a:p>
          <a:p>
            <a:r>
              <a:rPr lang="en-US" dirty="0">
                <a:hlinkClick r:id="rId5" tooltip="en:Granule cell"/>
              </a:rPr>
              <a:t>granule cells</a:t>
            </a:r>
            <a:r>
              <a:rPr lang="en-US" dirty="0"/>
              <a:t> (B) from pigeon </a:t>
            </a:r>
            <a:r>
              <a:rPr lang="en-US" dirty="0">
                <a:hlinkClick r:id="rId6" tooltip="en:Cerebellum"/>
              </a:rPr>
              <a:t>cerebellum</a:t>
            </a:r>
            <a:r>
              <a:rPr lang="en-US" dirty="0"/>
              <a:t> by </a:t>
            </a:r>
          </a:p>
          <a:p>
            <a:r>
              <a:rPr lang="en-US" dirty="0">
                <a:hlinkClick r:id="rId7" tooltip="en:Santiago Ramón y Cajal"/>
              </a:rPr>
              <a:t>Santiago Ramón y </a:t>
            </a:r>
            <a:r>
              <a:rPr lang="en-US" dirty="0" err="1">
                <a:hlinkClick r:id="rId7" tooltip="en:Santiago Ramón y Cajal"/>
              </a:rPr>
              <a:t>Cajal</a:t>
            </a:r>
            <a:r>
              <a:rPr lang="en-US" dirty="0"/>
              <a:t>, </a:t>
            </a:r>
          </a:p>
          <a:p>
            <a:r>
              <a:rPr lang="en-US" dirty="0"/>
              <a:t>1899; </a:t>
            </a:r>
            <a:r>
              <a:rPr lang="en-US" i="1" dirty="0" err="1"/>
              <a:t>Instituto</a:t>
            </a:r>
            <a:r>
              <a:rPr lang="en-US" i="1" dirty="0"/>
              <a:t> </a:t>
            </a:r>
            <a:r>
              <a:rPr lang="en-US" i="1" dirty="0" err="1"/>
              <a:t>Cajal</a:t>
            </a:r>
            <a:r>
              <a:rPr lang="en-US" dirty="0"/>
              <a:t>, </a:t>
            </a:r>
          </a:p>
          <a:p>
            <a:r>
              <a:rPr lang="en-US" dirty="0"/>
              <a:t>Madrid, Spain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18699" y="6164262"/>
            <a:ext cx="2057400" cy="461665"/>
          </a:xfrm>
        </p:spPr>
        <p:txBody>
          <a:bodyPr/>
          <a:lstStyle/>
          <a:p>
            <a:r>
              <a:rPr lang="en-US" sz="2000" dirty="0">
                <a:hlinkClick r:id="rId8"/>
              </a:rPr>
              <a:t>Public domain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606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646878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only capture local “spatial” patterns in data.</a:t>
            </a:r>
          </a:p>
          <a:p>
            <a:r>
              <a:rPr lang="en-US" dirty="0"/>
              <a:t>If the data can’t be made to look like an image, </a:t>
            </a:r>
            <a:r>
              <a:rPr lang="en-US" dirty="0" err="1"/>
              <a:t>ConvNets</a:t>
            </a:r>
            <a:r>
              <a:rPr lang="en-US" dirty="0"/>
              <a:t> are less useful.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201" y="2225627"/>
            <a:ext cx="4328233" cy="4196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8843" y="-7938"/>
            <a:ext cx="3788345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Name, age,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address, email,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purchases,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browsing activity,…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929388" y="1439862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8" name="TextBox 7"/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Customers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148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thumb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0637" y="1668462"/>
            <a:ext cx="7010399" cy="2954655"/>
          </a:xfrm>
        </p:spPr>
        <p:txBody>
          <a:bodyPr/>
          <a:lstStyle/>
          <a:p>
            <a:r>
              <a:rPr lang="en-US" dirty="0"/>
              <a:t>If your data is just as useful after swapping any of your columns with each other, then you can’t use Convolutional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6118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are great at finding patterns and using them to classify images.</a:t>
            </a:r>
          </a:p>
        </p:txBody>
      </p:sp>
    </p:spTree>
    <p:extLst>
      <p:ext uri="{BB962C8B-B14F-4D97-AF65-F5344CB8AC3E}">
        <p14:creationId xmlns:p14="http://schemas.microsoft.com/office/powerpoint/2010/main" val="25740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7386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46837" y="295274"/>
            <a:ext cx="5529262" cy="64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6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7386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46837" y="295274"/>
            <a:ext cx="5529262" cy="64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99637" y="5460198"/>
            <a:ext cx="1829142" cy="62786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dendrites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80064" y="2887662"/>
            <a:ext cx="1138773" cy="627864"/>
          </a:xfrm>
          <a:prstGeom prst="rect">
            <a:avLst/>
          </a:prstGeom>
          <a:solidFill>
            <a:schemeClr val="tx1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soma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36636" y="1492707"/>
            <a:ext cx="1072601" cy="627864"/>
          </a:xfrm>
          <a:prstGeom prst="rect">
            <a:avLst/>
          </a:prstGeom>
          <a:solidFill>
            <a:schemeClr val="tx1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axon</a:t>
            </a:r>
          </a:p>
        </p:txBody>
      </p:sp>
    </p:spTree>
    <p:extLst>
      <p:ext uri="{BB962C8B-B14F-4D97-AF65-F5344CB8AC3E}">
        <p14:creationId xmlns:p14="http://schemas.microsoft.com/office/powerpoint/2010/main" val="185497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647237" y="3268662"/>
            <a:ext cx="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6472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948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342437" y="3268662"/>
            <a:ext cx="3048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900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647237" y="3268662"/>
            <a:ext cx="3048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96472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6472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376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56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104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37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90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42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94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6472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799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952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09237" y="5021262"/>
            <a:ext cx="1829142" cy="62786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dendrites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80064" y="2887662"/>
            <a:ext cx="1138773" cy="627864"/>
          </a:xfrm>
          <a:prstGeom prst="rect">
            <a:avLst/>
          </a:prstGeom>
          <a:solidFill>
            <a:schemeClr val="tx1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soma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70036" y="1668462"/>
            <a:ext cx="1072601" cy="627864"/>
          </a:xfrm>
          <a:prstGeom prst="rect">
            <a:avLst/>
          </a:prstGeom>
          <a:solidFill>
            <a:schemeClr val="tx1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axon</a:t>
            </a:r>
          </a:p>
        </p:txBody>
      </p:sp>
      <p:pic>
        <p:nvPicPr>
          <p:cNvPr id="27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58534" y="677862"/>
            <a:ext cx="4963935" cy="58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1846659"/>
          </a:xfrm>
        </p:spPr>
        <p:txBody>
          <a:bodyPr/>
          <a:lstStyle/>
          <a:p>
            <a:r>
              <a:rPr lang="en-US" dirty="0"/>
              <a:t>Soma adds dendrite activity together and passes it to axon.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647237" y="3268662"/>
            <a:ext cx="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6472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948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3424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900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647237" y="3268662"/>
            <a:ext cx="3048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96472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6472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376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56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104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37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90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424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94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6472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799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952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9525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17500" y="2887662"/>
            <a:ext cx="65947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50"/>
                </a:solidFill>
              </a:rPr>
              <a:t>+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714037" y="2811462"/>
            <a:ext cx="0" cy="205740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99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254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1846659"/>
          </a:xfrm>
        </p:spPr>
        <p:txBody>
          <a:bodyPr/>
          <a:lstStyle/>
          <a:p>
            <a:r>
              <a:rPr lang="en-US" dirty="0"/>
              <a:t>More dendrite activity makes more axon activity 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647237" y="3268662"/>
            <a:ext cx="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647237" y="3268662"/>
            <a:ext cx="1524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948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3424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900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6472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96472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6472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376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56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104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37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90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424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94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6472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7996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9520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7500" y="2887662"/>
            <a:ext cx="65947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5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3307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635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647237" y="3268662"/>
            <a:ext cx="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647237" y="3268662"/>
            <a:ext cx="1524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948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3424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90037" y="3268662"/>
            <a:ext cx="4572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6472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96472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647237" y="3268662"/>
            <a:ext cx="6096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376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568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104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37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900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424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94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6472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7996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9520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7500" y="2887662"/>
            <a:ext cx="65947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5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685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19999" cy="1292662"/>
          </a:xfrm>
        </p:spPr>
        <p:txBody>
          <a:bodyPr/>
          <a:lstStyle/>
          <a:p>
            <a:r>
              <a:rPr lang="en-US" dirty="0"/>
              <a:t>Connection between axon of one neuron and dendrites of another </a:t>
            </a:r>
          </a:p>
        </p:txBody>
      </p:sp>
      <p:pic>
        <p:nvPicPr>
          <p:cNvPr id="4" name="Picture 2" descr="https://upload.wikimedia.org/wikipedia/commons/1/15/PurkinjeCe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9" t="1" r="50260" b="76637"/>
          <a:stretch/>
        </p:blipFill>
        <p:spPr bwMode="auto">
          <a:xfrm rot="10800000">
            <a:off x="8913177" y="2206017"/>
            <a:ext cx="2791460" cy="45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037" y="4183062"/>
            <a:ext cx="3121152" cy="2340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0037" y="5630862"/>
            <a:ext cx="17526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1630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85" y="258537"/>
            <a:ext cx="5784835" cy="70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76" dirty="0">
                <a:solidFill>
                  <a:srgbClr val="FFFFFF"/>
                </a:solidFill>
              </a:rPr>
              <a:t>What</a:t>
            </a:r>
            <a:r>
              <a:rPr lang="en-US" sz="4488" spc="-76" dirty="0">
                <a:solidFill>
                  <a:srgbClr val="FFFFFF"/>
                </a:solidFill>
              </a:rPr>
              <a:t>‘s in for today ?</a:t>
            </a:r>
            <a:endParaRPr sz="4488" dirty="0"/>
          </a:p>
        </p:txBody>
      </p:sp>
      <p:sp>
        <p:nvSpPr>
          <p:cNvPr id="3" name="object 3"/>
          <p:cNvSpPr txBox="1"/>
          <p:nvPr/>
        </p:nvSpPr>
        <p:spPr>
          <a:xfrm>
            <a:off x="1535014" y="1459536"/>
            <a:ext cx="2056908" cy="1833708"/>
          </a:xfrm>
          <a:prstGeom prst="rect">
            <a:avLst/>
          </a:prstGeom>
          <a:solidFill>
            <a:srgbClr val="D73A00"/>
          </a:solidFill>
        </p:spPr>
        <p:txBody>
          <a:bodyPr vert="horz" wrap="square" lIns="0" tIns="266828" rIns="0" bIns="0" rtlCol="0">
            <a:spAutoFit/>
          </a:bodyPr>
          <a:lstStyle/>
          <a:p>
            <a:pPr marL="399592" marR="240273" indent="-65411" algn="ctr" defTabSz="932597">
              <a:spcBef>
                <a:spcPts val="2101"/>
              </a:spcBef>
            </a:pPr>
            <a:r>
              <a:rPr lang="en-US" sz="2805" spc="-5" dirty="0">
                <a:solidFill>
                  <a:srgbClr val="F1F1F1"/>
                </a:solidFill>
                <a:latin typeface="Segoe UI Light"/>
                <a:cs typeface="Segoe UI Light"/>
              </a:rPr>
              <a:t>Vision API     Demo</a:t>
            </a:r>
          </a:p>
          <a:p>
            <a:pPr marL="399592" marR="240273" indent="-65411" defTabSz="932597">
              <a:spcBef>
                <a:spcPts val="2101"/>
              </a:spcBef>
            </a:pPr>
            <a:endParaRPr lang="en-US" sz="2805" spc="-5" dirty="0">
              <a:solidFill>
                <a:srgbClr val="F1F1F1"/>
              </a:solidFill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5014" y="3251675"/>
            <a:ext cx="2056908" cy="1540744"/>
          </a:xfrm>
          <a:prstGeom prst="rect">
            <a:avLst/>
          </a:prstGeom>
          <a:solidFill>
            <a:srgbClr val="008271"/>
          </a:solidFill>
        </p:spPr>
        <p:txBody>
          <a:bodyPr vert="horz" wrap="square" lIns="0" tIns="3886" rIns="0" bIns="0" rtlCol="0">
            <a:spAutoFit/>
          </a:bodyPr>
          <a:lstStyle/>
          <a:p>
            <a:pPr marL="273303" defTabSz="932597"/>
            <a:r>
              <a:rPr lang="en-US" sz="2448" spc="-5" dirty="0">
                <a:solidFill>
                  <a:srgbClr val="F1F1F1"/>
                </a:solidFill>
                <a:latin typeface="Segoe UI Light"/>
                <a:cs typeface="Segoe UI Light"/>
              </a:rPr>
              <a:t>Schematic Explanation of DNN</a:t>
            </a:r>
          </a:p>
          <a:p>
            <a:pPr marL="273303" defTabSz="932597"/>
            <a:endParaRPr sz="2448" dirty="0">
              <a:solidFill>
                <a:prstClr val="black"/>
              </a:solidFill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5014" y="4743841"/>
            <a:ext cx="2056908" cy="1300856"/>
          </a:xfrm>
          <a:prstGeom prst="rect">
            <a:avLst/>
          </a:prstGeom>
          <a:solidFill>
            <a:srgbClr val="B4009E"/>
          </a:solidFill>
        </p:spPr>
        <p:txBody>
          <a:bodyPr vert="horz" wrap="square" lIns="0" tIns="5829" rIns="0" bIns="0" rtlCol="0">
            <a:spAutoFit/>
          </a:bodyPr>
          <a:lstStyle/>
          <a:p>
            <a:pPr marL="286903" defTabSz="932597"/>
            <a:r>
              <a:rPr lang="en-US" sz="2805" spc="-5" dirty="0">
                <a:solidFill>
                  <a:srgbClr val="F1F1F1"/>
                </a:solidFill>
                <a:latin typeface="Segoe UI Light"/>
                <a:cs typeface="Segoe UI Light"/>
              </a:rPr>
              <a:t>Lift the Hood ! DNN action</a:t>
            </a:r>
            <a:endParaRPr sz="2805" dirty="0">
              <a:solidFill>
                <a:prstClr val="black"/>
              </a:solidFill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0608" y="4896167"/>
            <a:ext cx="7482846" cy="7512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3094" indent="-290141" defTabSz="932597">
              <a:buFont typeface="Arial"/>
              <a:buChar char="•"/>
              <a:tabLst>
                <a:tab pos="303094" algn="l"/>
                <a:tab pos="303742" algn="l"/>
                <a:tab pos="1154736" algn="l"/>
              </a:tabLst>
            </a:pPr>
            <a:r>
              <a:rPr lang="en-US" sz="2040" spc="-5" dirty="0">
                <a:solidFill>
                  <a:srgbClr val="FFFFFF"/>
                </a:solidFill>
                <a:latin typeface="Segoe UI Light"/>
                <a:cs typeface="Segoe UI Light"/>
              </a:rPr>
              <a:t>Logistical Regression to CNN with CNTK</a:t>
            </a:r>
            <a:endParaRPr sz="2040" dirty="0">
              <a:solidFill>
                <a:prstClr val="black"/>
              </a:solidFill>
              <a:latin typeface="Segoe UI Light"/>
              <a:cs typeface="Segoe UI Light"/>
            </a:endParaRPr>
          </a:p>
          <a:p>
            <a:pPr marL="303094" indent="-290141" defTabSz="932597">
              <a:spcBef>
                <a:spcPts val="938"/>
              </a:spcBef>
              <a:buFont typeface="Arial"/>
              <a:buChar char="•"/>
              <a:tabLst>
                <a:tab pos="303094" algn="l"/>
                <a:tab pos="303742" algn="l"/>
              </a:tabLst>
            </a:pPr>
            <a:r>
              <a:rPr lang="en-US" sz="2040" dirty="0">
                <a:solidFill>
                  <a:srgbClr val="FFFFFF"/>
                </a:solidFill>
                <a:latin typeface="Segoe UI Light"/>
                <a:cs typeface="Segoe UI Light"/>
              </a:rPr>
              <a:t>Repository and self-learn</a:t>
            </a:r>
            <a:endParaRPr sz="2040" dirty="0">
              <a:solidFill>
                <a:prstClr val="black"/>
              </a:solidFill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535014" y="1460932"/>
            <a:ext cx="9972897" cy="31500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30819" indent="-290141">
              <a:buFont typeface="Arial"/>
              <a:buChar char="•"/>
              <a:tabLst>
                <a:tab pos="2831467" algn="l"/>
                <a:tab pos="2832114" algn="l"/>
              </a:tabLst>
            </a:pPr>
            <a:endParaRPr lang="en-US" dirty="0"/>
          </a:p>
          <a:p>
            <a:pPr marL="2830819" indent="-290141">
              <a:buFont typeface="Arial"/>
              <a:buChar char="•"/>
              <a:tabLst>
                <a:tab pos="2831467" algn="l"/>
                <a:tab pos="2832114" algn="l"/>
              </a:tabLst>
            </a:pPr>
            <a:r>
              <a:rPr lang="en-US" dirty="0"/>
              <a:t>Demo of Vision API</a:t>
            </a:r>
            <a:endParaRPr spc="-5" dirty="0"/>
          </a:p>
          <a:p>
            <a:pPr marL="2830819" indent="-290141">
              <a:spcBef>
                <a:spcPts val="811"/>
              </a:spcBef>
              <a:buFont typeface="Arial"/>
              <a:buChar char="•"/>
              <a:tabLst>
                <a:tab pos="2831467" algn="l"/>
                <a:tab pos="2832114" algn="l"/>
              </a:tabLst>
            </a:pPr>
            <a:r>
              <a:rPr lang="en-US" dirty="0"/>
              <a:t>What could be its applications?</a:t>
            </a:r>
            <a:endParaRPr dirty="0"/>
          </a:p>
          <a:p>
            <a:pPr marL="2830819" indent="-290141">
              <a:spcBef>
                <a:spcPts val="816"/>
              </a:spcBef>
              <a:buFont typeface="Arial"/>
              <a:buChar char="•"/>
              <a:tabLst>
                <a:tab pos="2831467" algn="l"/>
                <a:tab pos="2832114" algn="l"/>
              </a:tabLst>
            </a:pPr>
            <a:r>
              <a:rPr lang="en-US" spc="-5" dirty="0"/>
              <a:t>Introduction to Cognitive services </a:t>
            </a:r>
          </a:p>
          <a:p>
            <a:pPr marL="2540678">
              <a:spcBef>
                <a:spcPts val="816"/>
              </a:spcBef>
              <a:tabLst>
                <a:tab pos="2831467" algn="l"/>
                <a:tab pos="2832114" algn="l"/>
              </a:tabLst>
            </a:pPr>
            <a:endParaRPr lang="en-US" spc="-5" dirty="0"/>
          </a:p>
          <a:p>
            <a:pPr marL="2830819" indent="-290141">
              <a:spcBef>
                <a:spcPts val="1397"/>
              </a:spcBef>
              <a:buFont typeface="Arial"/>
              <a:buChar char="•"/>
              <a:tabLst>
                <a:tab pos="2831467" algn="l"/>
                <a:tab pos="2832114" algn="l"/>
              </a:tabLst>
            </a:pPr>
            <a:r>
              <a:rPr lang="en-US" dirty="0"/>
              <a:t>Shall we understand the concepts?</a:t>
            </a:r>
            <a:endParaRPr spc="-5" dirty="0"/>
          </a:p>
          <a:p>
            <a:pPr marL="2830819" indent="-290141">
              <a:spcBef>
                <a:spcPts val="459"/>
              </a:spcBef>
              <a:buFont typeface="Arial"/>
              <a:buChar char="•"/>
              <a:tabLst>
                <a:tab pos="2831467" algn="l"/>
                <a:tab pos="2832114" algn="l"/>
              </a:tabLst>
            </a:pPr>
            <a:r>
              <a:rPr lang="en-US" spc="-61" dirty="0"/>
              <a:t>Most popular: CNN and Stacking</a:t>
            </a:r>
            <a:endParaRPr spc="-5" dirty="0"/>
          </a:p>
          <a:p>
            <a:pPr marL="2830819" indent="-290141">
              <a:spcBef>
                <a:spcPts val="229"/>
              </a:spcBef>
              <a:buFont typeface="Arial"/>
              <a:buChar char="•"/>
              <a:tabLst>
                <a:tab pos="2831467" algn="l"/>
                <a:tab pos="2832114" algn="l"/>
              </a:tabLst>
            </a:pPr>
            <a:r>
              <a:rPr lang="en-US" spc="-5" dirty="0"/>
              <a:t>CNTK + TensorFlow -&gt; Now you know the platforms</a:t>
            </a:r>
            <a:endParaRPr spc="-5" dirty="0"/>
          </a:p>
        </p:txBody>
      </p:sp>
      <p:sp>
        <p:nvSpPr>
          <p:cNvPr id="8" name="Rectangle 7"/>
          <p:cNvSpPr/>
          <p:nvPr/>
        </p:nvSpPr>
        <p:spPr>
          <a:xfrm>
            <a:off x="2176956" y="6188305"/>
            <a:ext cx="7541795" cy="67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prstClr val="white"/>
                </a:solidFill>
                <a:latin typeface="Calibri"/>
              </a:rPr>
              <a:t>Find all the resources @ </a:t>
            </a:r>
            <a:r>
              <a:rPr lang="en-US" sz="1836" dirty="0">
                <a:solidFill>
                  <a:prstClr val="white"/>
                </a:solidFill>
                <a:latin typeface="Calibri"/>
                <a:hlinkClick r:id="rId3"/>
              </a:rPr>
              <a:t>https://github.com/Mrinal4Github/Great_Learning</a:t>
            </a:r>
            <a:endParaRPr lang="en-US" sz="1836" dirty="0">
              <a:solidFill>
                <a:prstClr val="white"/>
              </a:solidFill>
              <a:latin typeface="Calibri"/>
            </a:endParaRPr>
          </a:p>
          <a:p>
            <a:pPr defTabSz="932597"/>
            <a:endParaRPr lang="en-US" sz="1836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3039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19999" cy="1292662"/>
          </a:xfrm>
        </p:spPr>
        <p:txBody>
          <a:bodyPr/>
          <a:lstStyle/>
          <a:p>
            <a:r>
              <a:rPr lang="en-US" dirty="0"/>
              <a:t>Connection between axon of one neuron and dendrites of another </a:t>
            </a:r>
          </a:p>
        </p:txBody>
      </p:sp>
      <p:pic>
        <p:nvPicPr>
          <p:cNvPr id="4" name="Picture 2" descr="https://upload.wikimedia.org/wikipedia/commons/1/15/PurkinjeCe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9" t="1" r="50260" b="76637"/>
          <a:stretch/>
        </p:blipFill>
        <p:spPr bwMode="auto">
          <a:xfrm rot="10800000">
            <a:off x="8913177" y="4114482"/>
            <a:ext cx="162052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66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19999" cy="1292662"/>
          </a:xfrm>
        </p:spPr>
        <p:txBody>
          <a:bodyPr/>
          <a:lstStyle/>
          <a:p>
            <a:r>
              <a:rPr lang="en-US" dirty="0"/>
              <a:t>Connection between axon of one neuron and dendrites of another </a:t>
            </a:r>
          </a:p>
        </p:txBody>
      </p:sp>
      <p:pic>
        <p:nvPicPr>
          <p:cNvPr id="4" name="Picture 2" descr="https://upload.wikimedia.org/wikipedia/commons/1/15/PurkinjeCe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9" t="1" r="50260" b="76637"/>
          <a:stretch/>
        </p:blipFill>
        <p:spPr bwMode="auto">
          <a:xfrm rot="10800000">
            <a:off x="8913177" y="4114482"/>
            <a:ext cx="162052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746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92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399" cy="2400657"/>
          </a:xfrm>
        </p:spPr>
        <p:txBody>
          <a:bodyPr/>
          <a:lstStyle/>
          <a:p>
            <a:r>
              <a:rPr lang="en-US" dirty="0"/>
              <a:t>Axons can connect to dendrites strongly, weakly, or somewhere in between.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9723437" y="512904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167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Medium connection (.6)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9723437" y="5129042"/>
            <a:ext cx="152400" cy="152400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3008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Strong connection (1.0)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5715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5715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9723437" y="5129042"/>
            <a:ext cx="152400" cy="152400"/>
          </a:xfrm>
          <a:prstGeom prst="ellipse">
            <a:avLst/>
          </a:prstGeom>
          <a:solidFill>
            <a:srgbClr val="FFFF00"/>
          </a:solidFill>
          <a:ln w="762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1885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US" dirty="0"/>
              <a:t>Weak connection (.2)</a:t>
            </a:r>
          </a:p>
          <a:p>
            <a:endParaRPr lang="en-US" dirty="0"/>
          </a:p>
          <a:p>
            <a:r>
              <a:rPr lang="en-US" dirty="0"/>
              <a:t>No connection is a 0.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9525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9525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9761537" y="5170402"/>
            <a:ext cx="76200" cy="82720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7090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2523768"/>
          </a:xfrm>
        </p:spPr>
        <p:txBody>
          <a:bodyPr/>
          <a:lstStyle/>
          <a:p>
            <a:r>
              <a:rPr lang="en-US" dirty="0"/>
              <a:t>Lots of axons connect with the dendrites of one neuron.</a:t>
            </a:r>
          </a:p>
          <a:p>
            <a:r>
              <a:rPr lang="en-US" dirty="0"/>
              <a:t>Each has its own connection strength.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361237" y="1516062"/>
            <a:ext cx="3124200" cy="4800600"/>
            <a:chOff x="7361237" y="1516062"/>
            <a:chExt cx="3124200" cy="4800600"/>
          </a:xfrm>
        </p:grpSpPr>
        <p:grpSp>
          <p:nvGrpSpPr>
            <p:cNvPr id="24" name="Group 23"/>
            <p:cNvGrpSpPr/>
            <p:nvPr/>
          </p:nvGrpSpPr>
          <p:grpSpPr>
            <a:xfrm>
              <a:off x="9037637" y="1516062"/>
              <a:ext cx="1219200" cy="4495800"/>
              <a:chOff x="9037637" y="1516062"/>
              <a:chExt cx="1219200" cy="4495800"/>
            </a:xfrm>
          </p:grpSpPr>
          <p:cxnSp>
            <p:nvCxnSpPr>
              <p:cNvPr id="4" name="Straight Connector 3"/>
              <p:cNvCxnSpPr/>
              <p:nvPr/>
            </p:nvCxnSpPr>
            <p:spPr>
              <a:xfrm flipV="1">
                <a:off x="9647237" y="15160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 flipV="1">
                <a:off x="9647237" y="3268662"/>
                <a:ext cx="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 flipV="1">
                <a:off x="96472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V="1">
                <a:off x="94948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93424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91900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 flipV="1">
                <a:off x="96472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96472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 flipV="1">
                <a:off x="96472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90376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0256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0104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9037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9190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9342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9494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96472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9799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9952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 bwMode="auto">
              <a:xfrm>
                <a:off x="9494837" y="31162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7361237" y="5682794"/>
              <a:ext cx="3124200" cy="633868"/>
              <a:chOff x="8123237" y="4895224"/>
              <a:chExt cx="3124200" cy="63386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8809037" y="5211762"/>
                <a:ext cx="2438400" cy="1253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 bwMode="auto">
              <a:xfrm>
                <a:off x="9705720" y="5119179"/>
                <a:ext cx="187833" cy="1878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199437" y="5301794"/>
              <a:ext cx="2286000" cy="633868"/>
              <a:chOff x="8123237" y="4895224"/>
              <a:chExt cx="2286000" cy="63386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 bwMode="auto">
              <a:xfrm>
                <a:off x="9824021" y="5159945"/>
                <a:ext cx="103632" cy="1036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361237" y="4920794"/>
              <a:ext cx="3124200" cy="633868"/>
              <a:chOff x="8123237" y="4895224"/>
              <a:chExt cx="3124200" cy="63386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 bwMode="auto">
              <a:xfrm>
                <a:off x="9875837" y="5129042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8199437" y="4487862"/>
              <a:ext cx="2286000" cy="633868"/>
              <a:chOff x="8123237" y="4895224"/>
              <a:chExt cx="2286000" cy="63386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 bwMode="auto">
              <a:xfrm>
                <a:off x="9374441" y="5161123"/>
                <a:ext cx="88392" cy="8839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7361237" y="4106862"/>
              <a:ext cx="3124200" cy="633868"/>
              <a:chOff x="8123237" y="4895224"/>
              <a:chExt cx="3124200" cy="633868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2" name="Oval 131"/>
              <p:cNvSpPr>
                <a:spLocks noChangeAspect="1"/>
              </p:cNvSpPr>
              <p:nvPr/>
            </p:nvSpPr>
            <p:spPr bwMode="auto">
              <a:xfrm>
                <a:off x="10772812" y="5111631"/>
                <a:ext cx="185928" cy="1859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775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 rot="16200000">
            <a:off x="8008942" y="3942323"/>
            <a:ext cx="2280325" cy="984935"/>
            <a:chOff x="8123237" y="4895224"/>
            <a:chExt cx="2280325" cy="984935"/>
          </a:xfrm>
        </p:grpSpPr>
        <p:cxnSp>
          <p:nvCxnSpPr>
            <p:cNvPr id="69" name="Straight Connector 68"/>
            <p:cNvCxnSpPr/>
            <p:nvPr/>
          </p:nvCxnSpPr>
          <p:spPr>
            <a:xfrm rot="5400000" flipV="1">
              <a:off x="9272101" y="4748698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 bwMode="auto">
            <a:xfrm>
              <a:off x="9375977" y="5397905"/>
              <a:ext cx="187833" cy="18783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 rot="16200000">
            <a:off x="8514959" y="4120694"/>
            <a:ext cx="2286000" cy="633868"/>
            <a:chOff x="8123237" y="4895224"/>
            <a:chExt cx="2286000" cy="633868"/>
          </a:xfrm>
        </p:grpSpPr>
        <p:cxnSp>
          <p:nvCxnSpPr>
            <p:cNvPr id="82" name="Straight Connector 81"/>
            <p:cNvCxnSpPr/>
            <p:nvPr/>
          </p:nvCxnSpPr>
          <p:spPr>
            <a:xfrm rot="5400000" flipV="1">
              <a:off x="9609137" y="44116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 bwMode="auto">
            <a:xfrm>
              <a:off x="9424791" y="5155287"/>
              <a:ext cx="103632" cy="1036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 rot="16200000">
            <a:off x="7661305" y="3579892"/>
            <a:ext cx="2280325" cy="1709797"/>
            <a:chOff x="8123237" y="4895224"/>
            <a:chExt cx="2280325" cy="1709797"/>
          </a:xfrm>
        </p:grpSpPr>
        <p:cxnSp>
          <p:nvCxnSpPr>
            <p:cNvPr id="95" name="Straight Connector 94"/>
            <p:cNvCxnSpPr/>
            <p:nvPr/>
          </p:nvCxnSpPr>
          <p:spPr>
            <a:xfrm rot="5400000" flipV="1">
              <a:off x="8909670" y="5111129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9388328" y="5710131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 rot="16200000">
            <a:off x="9016235" y="3934758"/>
            <a:ext cx="2286001" cy="1005739"/>
            <a:chOff x="8123237" y="4523353"/>
            <a:chExt cx="2286001" cy="1005739"/>
          </a:xfrm>
        </p:grpSpPr>
        <p:cxnSp>
          <p:nvCxnSpPr>
            <p:cNvPr id="108" name="Straight Connector 107"/>
            <p:cNvCxnSpPr/>
            <p:nvPr/>
          </p:nvCxnSpPr>
          <p:spPr>
            <a:xfrm rot="5400000" flipH="1" flipV="1">
              <a:off x="9264933" y="4067458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 bwMode="auto">
            <a:xfrm>
              <a:off x="9432411" y="4884114"/>
              <a:ext cx="88392" cy="8839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 rot="16200000">
            <a:off x="9360242" y="3587290"/>
            <a:ext cx="2280325" cy="1695001"/>
            <a:chOff x="8123237" y="3834091"/>
            <a:chExt cx="2280325" cy="1695001"/>
          </a:xfrm>
        </p:grpSpPr>
        <p:cxnSp>
          <p:nvCxnSpPr>
            <p:cNvPr id="121" name="Straight Connector 120"/>
            <p:cNvCxnSpPr/>
            <p:nvPr/>
          </p:nvCxnSpPr>
          <p:spPr>
            <a:xfrm rot="5400000" flipH="1" flipV="1">
              <a:off x="8917464" y="37256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2" name="Oval 131"/>
            <p:cNvSpPr>
              <a:spLocks noChangeAspect="1"/>
            </p:cNvSpPr>
            <p:nvPr/>
          </p:nvSpPr>
          <p:spPr bwMode="auto">
            <a:xfrm>
              <a:off x="9377968" y="4577675"/>
              <a:ext cx="185928" cy="185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94837" y="1516062"/>
            <a:ext cx="304800" cy="1905000"/>
            <a:chOff x="9494837" y="1516062"/>
            <a:chExt cx="304800" cy="19050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69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 rot="16200000">
            <a:off x="8008942" y="3942323"/>
            <a:ext cx="2280325" cy="984935"/>
            <a:chOff x="8123237" y="4895224"/>
            <a:chExt cx="2280325" cy="984935"/>
          </a:xfrm>
        </p:grpSpPr>
        <p:cxnSp>
          <p:nvCxnSpPr>
            <p:cNvPr id="69" name="Straight Connector 68"/>
            <p:cNvCxnSpPr/>
            <p:nvPr/>
          </p:nvCxnSpPr>
          <p:spPr>
            <a:xfrm rot="5400000" flipV="1">
              <a:off x="9272101" y="4748698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 rot="16200000">
            <a:off x="8514959" y="4120694"/>
            <a:ext cx="2286000" cy="633868"/>
            <a:chOff x="8123237" y="4895224"/>
            <a:chExt cx="2286000" cy="633868"/>
          </a:xfrm>
        </p:grpSpPr>
        <p:cxnSp>
          <p:nvCxnSpPr>
            <p:cNvPr id="82" name="Straight Connector 81"/>
            <p:cNvCxnSpPr/>
            <p:nvPr/>
          </p:nvCxnSpPr>
          <p:spPr>
            <a:xfrm rot="5400000" flipV="1">
              <a:off x="9609137" y="44116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 rot="16200000">
            <a:off x="7661305" y="3579892"/>
            <a:ext cx="2280325" cy="1709797"/>
            <a:chOff x="8123237" y="4895224"/>
            <a:chExt cx="2280325" cy="1709797"/>
          </a:xfrm>
        </p:grpSpPr>
        <p:cxnSp>
          <p:nvCxnSpPr>
            <p:cNvPr id="95" name="Straight Connector 94"/>
            <p:cNvCxnSpPr/>
            <p:nvPr/>
          </p:nvCxnSpPr>
          <p:spPr>
            <a:xfrm rot="5400000" flipV="1">
              <a:off x="8909670" y="5111129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 rot="16200000">
            <a:off x="9016235" y="3934758"/>
            <a:ext cx="2286001" cy="1005739"/>
            <a:chOff x="8123237" y="4523353"/>
            <a:chExt cx="2286001" cy="1005739"/>
          </a:xfrm>
        </p:grpSpPr>
        <p:cxnSp>
          <p:nvCxnSpPr>
            <p:cNvPr id="108" name="Straight Connector 107"/>
            <p:cNvCxnSpPr/>
            <p:nvPr/>
          </p:nvCxnSpPr>
          <p:spPr>
            <a:xfrm rot="5400000" flipH="1" flipV="1">
              <a:off x="9264933" y="4067458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 rot="16200000">
            <a:off x="9360242" y="3587290"/>
            <a:ext cx="2280325" cy="1695001"/>
            <a:chOff x="8123237" y="3834091"/>
            <a:chExt cx="2280325" cy="1695001"/>
          </a:xfrm>
        </p:grpSpPr>
        <p:cxnSp>
          <p:nvCxnSpPr>
            <p:cNvPr id="121" name="Straight Connector 120"/>
            <p:cNvCxnSpPr/>
            <p:nvPr/>
          </p:nvCxnSpPr>
          <p:spPr>
            <a:xfrm rot="5400000" flipH="1" flipV="1">
              <a:off x="8917464" y="37256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94837" y="2811462"/>
            <a:ext cx="304800" cy="609600"/>
            <a:chOff x="9494837" y="2811462"/>
            <a:chExt cx="304800" cy="6096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2811462"/>
              <a:ext cx="0" cy="3048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733581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.8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10507043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.9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99520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.2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93424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.3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068643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19650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012859"/>
          </a:xfrm>
        </p:spPr>
        <p:txBody>
          <a:bodyPr/>
          <a:lstStyle/>
          <a:p>
            <a:r>
              <a:rPr lang="en-US" sz="6000" dirty="0"/>
              <a:t>Overview:</a:t>
            </a:r>
            <a:br>
              <a:rPr lang="en-US" dirty="0"/>
            </a:br>
            <a:r>
              <a:rPr lang="en-US" dirty="0"/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 rot="16200000">
            <a:off x="8008942" y="3942323"/>
            <a:ext cx="2280325" cy="984935"/>
            <a:chOff x="8123237" y="4895224"/>
            <a:chExt cx="2280325" cy="984935"/>
          </a:xfrm>
        </p:grpSpPr>
        <p:cxnSp>
          <p:nvCxnSpPr>
            <p:cNvPr id="69" name="Straight Connector 68"/>
            <p:cNvCxnSpPr/>
            <p:nvPr/>
          </p:nvCxnSpPr>
          <p:spPr>
            <a:xfrm rot="5400000" flipV="1">
              <a:off x="9272101" y="4748698"/>
              <a:ext cx="668397" cy="1594525"/>
            </a:xfrm>
            <a:prstGeom prst="line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 rot="16200000">
            <a:off x="8514959" y="4120694"/>
            <a:ext cx="2286000" cy="633868"/>
            <a:chOff x="8123237" y="4895224"/>
            <a:chExt cx="2286000" cy="633868"/>
          </a:xfrm>
        </p:grpSpPr>
        <p:cxnSp>
          <p:nvCxnSpPr>
            <p:cNvPr id="82" name="Straight Connector 81"/>
            <p:cNvCxnSpPr/>
            <p:nvPr/>
          </p:nvCxnSpPr>
          <p:spPr>
            <a:xfrm rot="5400000" flipV="1">
              <a:off x="9609137" y="4411662"/>
              <a:ext cx="0" cy="1600200"/>
            </a:xfrm>
            <a:prstGeom prst="line">
              <a:avLst/>
            </a:prstGeom>
            <a:ln w="127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 rot="16200000">
            <a:off x="7661305" y="3579892"/>
            <a:ext cx="2280325" cy="1709797"/>
            <a:chOff x="8123237" y="4895224"/>
            <a:chExt cx="2280325" cy="1709797"/>
          </a:xfrm>
        </p:grpSpPr>
        <p:cxnSp>
          <p:nvCxnSpPr>
            <p:cNvPr id="95" name="Straight Connector 94"/>
            <p:cNvCxnSpPr/>
            <p:nvPr/>
          </p:nvCxnSpPr>
          <p:spPr>
            <a:xfrm rot="5400000" flipV="1">
              <a:off x="8909670" y="5111129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 rot="16200000">
            <a:off x="9016235" y="3934758"/>
            <a:ext cx="2286001" cy="1005739"/>
            <a:chOff x="8123237" y="4523353"/>
            <a:chExt cx="2286001" cy="1005739"/>
          </a:xfrm>
        </p:grpSpPr>
        <p:cxnSp>
          <p:nvCxnSpPr>
            <p:cNvPr id="108" name="Straight Connector 107"/>
            <p:cNvCxnSpPr/>
            <p:nvPr/>
          </p:nvCxnSpPr>
          <p:spPr>
            <a:xfrm rot="5400000" flipH="1" flipV="1">
              <a:off x="9264933" y="4067458"/>
              <a:ext cx="688409" cy="1600200"/>
            </a:xfrm>
            <a:prstGeom prst="line">
              <a:avLst/>
            </a:prstGeom>
            <a:ln w="63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 rot="16200000">
            <a:off x="9360242" y="3587290"/>
            <a:ext cx="2280325" cy="1695001"/>
            <a:chOff x="8123237" y="3834091"/>
            <a:chExt cx="2280325" cy="1695001"/>
          </a:xfrm>
        </p:grpSpPr>
        <p:cxnSp>
          <p:nvCxnSpPr>
            <p:cNvPr id="121" name="Straight Connector 120"/>
            <p:cNvCxnSpPr/>
            <p:nvPr/>
          </p:nvCxnSpPr>
          <p:spPr>
            <a:xfrm rot="5400000" flipH="1" flipV="1">
              <a:off x="8917464" y="3725664"/>
              <a:ext cx="1377672" cy="1594525"/>
            </a:xfrm>
            <a:prstGeom prst="line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94837" y="2811462"/>
            <a:ext cx="304800" cy="609600"/>
            <a:chOff x="9494837" y="2811462"/>
            <a:chExt cx="304800" cy="6096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2811462"/>
              <a:ext cx="0" cy="3048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733581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.8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104854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.9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99520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.2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93424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.3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068643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27113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H="1" flipV="1">
            <a:off x="9652904" y="3294628"/>
            <a:ext cx="1377672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 bwMode="auto">
          <a:xfrm>
            <a:off x="108781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95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9652904" y="3294628"/>
            <a:ext cx="1377672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977319" y="3288954"/>
            <a:ext cx="123722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661707" y="3294628"/>
            <a:ext cx="552832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267251" y="3294628"/>
            <a:ext cx="1947288" cy="1594526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0214540" y="3294628"/>
            <a:ext cx="134381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218178" y="3294628"/>
            <a:ext cx="836572" cy="1594526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976122" y="3254910"/>
            <a:ext cx="67852" cy="1617222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043974" y="3266258"/>
            <a:ext cx="616536" cy="16115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66054" y="3266258"/>
            <a:ext cx="766588" cy="160587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9032643" y="3260584"/>
            <a:ext cx="1315082" cy="1617222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9036788" y="3266258"/>
            <a:ext cx="2016765" cy="160587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108781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0064150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8892275" y="3099240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551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H="1" flipV="1">
            <a:off x="9652904" y="3294628"/>
            <a:ext cx="1377672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 bwMode="auto">
          <a:xfrm>
            <a:off x="108781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77811" y="5097462"/>
            <a:ext cx="56810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2837" y="5097462"/>
            <a:ext cx="54566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72249" y="5097462"/>
            <a:ext cx="56009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54715" y="5097462"/>
            <a:ext cx="5857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90237" y="5097462"/>
            <a:ext cx="52642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94123" y="2582862"/>
            <a:ext cx="91031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ACE</a:t>
            </a:r>
          </a:p>
        </p:txBody>
      </p:sp>
    </p:spTree>
    <p:extLst>
      <p:ext uri="{BB962C8B-B14F-4D97-AF65-F5344CB8AC3E}">
        <p14:creationId xmlns:p14="http://schemas.microsoft.com/office/powerpoint/2010/main" val="34118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058776" y="54022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05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82873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82873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587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87445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9731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9731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44576" y="56308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94303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9658976" y="54022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6589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94303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1161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03447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0344776" y="56308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01161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9418637" y="25066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9647237" y="25066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9647237" y="2735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9418637" y="2735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79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8437" y="5097462"/>
            <a:ext cx="8375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0437" y="5097462"/>
            <a:ext cx="8486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66237" y="5097462"/>
            <a:ext cx="8542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52037" y="5097462"/>
            <a:ext cx="13327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glasses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94123" y="2582862"/>
            <a:ext cx="132241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eyeball</a:t>
            </a:r>
          </a:p>
        </p:txBody>
      </p:sp>
    </p:spTree>
    <p:extLst>
      <p:ext uri="{BB962C8B-B14F-4D97-AF65-F5344CB8AC3E}">
        <p14:creationId xmlns:p14="http://schemas.microsoft.com/office/powerpoint/2010/main" val="328164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stCxn id="118" idx="0"/>
          </p:cNvCxnSpPr>
          <p:nvPr/>
        </p:nvCxnSpPr>
        <p:spPr>
          <a:xfrm flipH="1" flipV="1">
            <a:off x="8958827" y="3294629"/>
            <a:ext cx="1385948" cy="160019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960024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8437" y="5097462"/>
            <a:ext cx="8375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0437" y="5097462"/>
            <a:ext cx="8486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66237" y="5097462"/>
            <a:ext cx="8542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52037" y="5097462"/>
            <a:ext cx="13327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glasses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94123" y="2582862"/>
            <a:ext cx="132241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eyeball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275636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958828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 bwMode="auto">
          <a:xfrm>
            <a:off x="8797298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89837" y="2582862"/>
            <a:ext cx="181203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sunglasses</a:t>
            </a:r>
          </a:p>
        </p:txBody>
      </p:sp>
    </p:spTree>
    <p:extLst>
      <p:ext uri="{BB962C8B-B14F-4D97-AF65-F5344CB8AC3E}">
        <p14:creationId xmlns:p14="http://schemas.microsoft.com/office/powerpoint/2010/main" val="302702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>
            <a:stCxn id="105" idx="0"/>
          </p:cNvCxnSpPr>
          <p:nvPr/>
        </p:nvCxnSpPr>
        <p:spPr>
          <a:xfrm flipV="1">
            <a:off x="8263107" y="3294630"/>
            <a:ext cx="2067321" cy="1594523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0331625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8" idx="0"/>
          </p:cNvCxnSpPr>
          <p:nvPr/>
        </p:nvCxnSpPr>
        <p:spPr>
          <a:xfrm flipH="1" flipV="1">
            <a:off x="8958827" y="3294629"/>
            <a:ext cx="1385948" cy="160019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960024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8437" y="5097462"/>
            <a:ext cx="8375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0437" y="5097462"/>
            <a:ext cx="8486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66237" y="5097462"/>
            <a:ext cx="8542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52037" y="5097462"/>
            <a:ext cx="13327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glasses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61437" y="2582862"/>
            <a:ext cx="132241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eyeball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275636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958828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 bwMode="auto">
          <a:xfrm>
            <a:off x="8797298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85037" y="2582862"/>
            <a:ext cx="181203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sunglasses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9647237" y="3294629"/>
            <a:ext cx="668397" cy="1594524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9" idx="0"/>
          </p:cNvCxnSpPr>
          <p:nvPr/>
        </p:nvCxnSpPr>
        <p:spPr>
          <a:xfrm flipV="1">
            <a:off x="8973175" y="3294628"/>
            <a:ext cx="1357256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10168899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80637" y="2582862"/>
            <a:ext cx="18009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eyeglasses</a:t>
            </a:r>
          </a:p>
        </p:txBody>
      </p:sp>
    </p:spTree>
    <p:extLst>
      <p:ext uri="{BB962C8B-B14F-4D97-AF65-F5344CB8AC3E}">
        <p14:creationId xmlns:p14="http://schemas.microsoft.com/office/powerpoint/2010/main" val="15117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9652904" y="3294628"/>
            <a:ext cx="1377672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977319" y="3288954"/>
            <a:ext cx="123722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661707" y="3294628"/>
            <a:ext cx="552832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267251" y="3294628"/>
            <a:ext cx="1947288" cy="1594526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0214540" y="3294628"/>
            <a:ext cx="134381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218178" y="3294628"/>
            <a:ext cx="836572" cy="1594526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976122" y="3254910"/>
            <a:ext cx="67852" cy="1617222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043974" y="3266258"/>
            <a:ext cx="616536" cy="16115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66054" y="3266258"/>
            <a:ext cx="766588" cy="160587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9032643" y="3260584"/>
            <a:ext cx="1315082" cy="1617222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9036788" y="3266258"/>
            <a:ext cx="2016765" cy="160587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2400657"/>
          </a:xfrm>
        </p:spPr>
        <p:txBody>
          <a:bodyPr/>
          <a:lstStyle/>
          <a:p>
            <a:r>
              <a:rPr lang="en-US" dirty="0"/>
              <a:t>Each node represents a pattern, a combination of the neurons on the previous layer.</a:t>
            </a:r>
          </a:p>
        </p:txBody>
      </p: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108781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0064150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8892275" y="3099240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61532" y="4716462"/>
            <a:ext cx="120930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99237" y="2963862"/>
            <a:ext cx="16171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first layer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1969770"/>
          </a:xfrm>
        </p:spPr>
        <p:txBody>
          <a:bodyPr/>
          <a:lstStyle/>
          <a:p>
            <a:r>
              <a:rPr lang="en-US" dirty="0"/>
              <a:t>If a network has more than three layers, it’s deep.</a:t>
            </a:r>
          </a:p>
          <a:p>
            <a:r>
              <a:rPr lang="en-US" dirty="0"/>
              <a:t>Some 12 or more.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70637" y="373062"/>
            <a:ext cx="5486400" cy="5943600"/>
            <a:chOff x="6370637" y="373062"/>
            <a:chExt cx="5486400" cy="5943600"/>
          </a:xfrm>
        </p:grpSpPr>
        <p:cxnSp>
          <p:nvCxnSpPr>
            <p:cNvPr id="69" name="Straight Connector 68"/>
            <p:cNvCxnSpPr/>
            <p:nvPr/>
          </p:nvCxnSpPr>
          <p:spPr>
            <a:xfrm flipV="1">
              <a:off x="8973175" y="426696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9657563" y="426696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8263107" y="426696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9656367" y="426696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9652904" y="42669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977319" y="422157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9661707" y="423859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270333" y="423859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0348922" y="423859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1" idx="0"/>
            </p:cNvCxnSpPr>
            <p:nvPr/>
          </p:nvCxnSpPr>
          <p:spPr>
            <a:xfrm flipH="1" flipV="1">
              <a:off x="10357306" y="4227246"/>
              <a:ext cx="673269" cy="16342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8976122" y="424824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000967" y="424824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8266054" y="424824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8998500" y="424099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31" idx="0"/>
            </p:cNvCxnSpPr>
            <p:nvPr/>
          </p:nvCxnSpPr>
          <p:spPr>
            <a:xfrm flipH="1" flipV="1">
              <a:off x="8985705" y="4248243"/>
              <a:ext cx="2044870" cy="16132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1532" y="5688798"/>
              <a:ext cx="120930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inputs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99237" y="3936198"/>
              <a:ext cx="161710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first layer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8985705" y="754062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9670093" y="754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8275637" y="754062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9668897" y="754062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9665434" y="754062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8989849" y="748388"/>
              <a:ext cx="123722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9674237" y="754062"/>
              <a:ext cx="552832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8279781" y="754062"/>
              <a:ext cx="1947288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10227070" y="754062"/>
              <a:ext cx="134381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10230708" y="754062"/>
              <a:ext cx="836572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8988652" y="714344"/>
              <a:ext cx="6785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9056504" y="725692"/>
              <a:ext cx="616536" cy="16115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278584" y="725692"/>
              <a:ext cx="766588" cy="160587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9045173" y="720018"/>
              <a:ext cx="131508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143" idx="0"/>
            </p:cNvCxnSpPr>
            <p:nvPr/>
          </p:nvCxnSpPr>
          <p:spPr>
            <a:xfrm flipH="1" flipV="1">
              <a:off x="9049319" y="725692"/>
              <a:ext cx="1993786" cy="162289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268841" y="422964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9" idx="0"/>
            </p:cNvCxnSpPr>
            <p:nvPr/>
          </p:nvCxnSpPr>
          <p:spPr>
            <a:xfrm flipH="1" flipV="1">
              <a:off x="8274892" y="424824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2" idx="0"/>
            </p:cNvCxnSpPr>
            <p:nvPr/>
          </p:nvCxnSpPr>
          <p:spPr>
            <a:xfrm flipH="1" flipV="1">
              <a:off x="8281371" y="423689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18" idx="0"/>
            </p:cNvCxnSpPr>
            <p:nvPr/>
          </p:nvCxnSpPr>
          <p:spPr>
            <a:xfrm flipH="1" flipV="1">
              <a:off x="8271925" y="422724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31" idx="0"/>
            </p:cNvCxnSpPr>
            <p:nvPr/>
          </p:nvCxnSpPr>
          <p:spPr>
            <a:xfrm flipH="1" flipV="1">
              <a:off x="8274891" y="423532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31" idx="0"/>
            </p:cNvCxnSpPr>
            <p:nvPr/>
          </p:nvCxnSpPr>
          <p:spPr>
            <a:xfrm flipV="1">
              <a:off x="11030575" y="423532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8" idx="0"/>
            </p:cNvCxnSpPr>
            <p:nvPr/>
          </p:nvCxnSpPr>
          <p:spPr>
            <a:xfrm flipV="1">
              <a:off x="10344775" y="423532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2" idx="0"/>
            </p:cNvCxnSpPr>
            <p:nvPr/>
          </p:nvCxnSpPr>
          <p:spPr>
            <a:xfrm flipV="1">
              <a:off x="9657563" y="423291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79" idx="0"/>
            </p:cNvCxnSpPr>
            <p:nvPr/>
          </p:nvCxnSpPr>
          <p:spPr>
            <a:xfrm flipV="1">
              <a:off x="8973175" y="423689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5" idx="0"/>
            </p:cNvCxnSpPr>
            <p:nvPr/>
          </p:nvCxnSpPr>
          <p:spPr>
            <a:xfrm flipV="1">
              <a:off x="8263107" y="424994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985705" y="247585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9670093" y="247585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275637" y="247585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9668897" y="247585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9665434" y="247585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8989849" y="243046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9674237" y="244748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8282863" y="244748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0361452" y="244748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55" idx="0"/>
            </p:cNvCxnSpPr>
            <p:nvPr/>
          </p:nvCxnSpPr>
          <p:spPr>
            <a:xfrm flipH="1" flipV="1">
              <a:off x="10369836" y="2436136"/>
              <a:ext cx="673269" cy="164678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988652" y="245713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9013497" y="245713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8278584" y="245713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9011030" y="244988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55" idx="0"/>
            </p:cNvCxnSpPr>
            <p:nvPr/>
          </p:nvCxnSpPr>
          <p:spPr>
            <a:xfrm flipH="1" flipV="1">
              <a:off x="8998235" y="2457133"/>
              <a:ext cx="2044870" cy="162579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8281371" y="243853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8287422" y="245713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 flipV="1">
              <a:off x="8293901" y="244578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 flipV="1">
              <a:off x="8284455" y="243613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 flipV="1">
              <a:off x="8287421" y="244421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11043105" y="244421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10357305" y="244421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9670093" y="244180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8985705" y="244578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8275637" y="245883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 bwMode="auto">
            <a:xfrm>
              <a:off x="88207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9505163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110707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10192375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108781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9" name="Straight Connector 148"/>
            <p:cNvCxnSpPr>
              <a:stCxn id="55" idx="0"/>
            </p:cNvCxnSpPr>
            <p:nvPr/>
          </p:nvCxnSpPr>
          <p:spPr>
            <a:xfrm flipV="1">
              <a:off x="11043105" y="2506662"/>
              <a:ext cx="661532" cy="1576261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54" idx="0"/>
            </p:cNvCxnSpPr>
            <p:nvPr/>
          </p:nvCxnSpPr>
          <p:spPr>
            <a:xfrm flipV="1">
              <a:off x="10357305" y="2500988"/>
              <a:ext cx="1351843" cy="158761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52" idx="0"/>
            </p:cNvCxnSpPr>
            <p:nvPr/>
          </p:nvCxnSpPr>
          <p:spPr>
            <a:xfrm flipV="1">
              <a:off x="9670093" y="2506662"/>
              <a:ext cx="2039055" cy="158193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51" idx="0"/>
            </p:cNvCxnSpPr>
            <p:nvPr/>
          </p:nvCxnSpPr>
          <p:spPr>
            <a:xfrm flipV="1">
              <a:off x="8985705" y="2498584"/>
              <a:ext cx="2723443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53" idx="0"/>
            </p:cNvCxnSpPr>
            <p:nvPr/>
          </p:nvCxnSpPr>
          <p:spPr>
            <a:xfrm flipV="1">
              <a:off x="8275637" y="2498584"/>
              <a:ext cx="3441897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5" idx="0"/>
            </p:cNvCxnSpPr>
            <p:nvPr/>
          </p:nvCxnSpPr>
          <p:spPr>
            <a:xfrm flipH="1" flipV="1">
              <a:off x="7591249" y="2509066"/>
              <a:ext cx="3451856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54" idx="0"/>
            </p:cNvCxnSpPr>
            <p:nvPr/>
          </p:nvCxnSpPr>
          <p:spPr>
            <a:xfrm flipH="1" flipV="1">
              <a:off x="7580391" y="2512338"/>
              <a:ext cx="2776914" cy="157626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52" idx="0"/>
            </p:cNvCxnSpPr>
            <p:nvPr/>
          </p:nvCxnSpPr>
          <p:spPr>
            <a:xfrm flipH="1" flipV="1">
              <a:off x="7583937" y="2500368"/>
              <a:ext cx="2086156" cy="158823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51" idx="0"/>
            </p:cNvCxnSpPr>
            <p:nvPr/>
          </p:nvCxnSpPr>
          <p:spPr>
            <a:xfrm flipH="1" flipV="1">
              <a:off x="7586887" y="2509066"/>
              <a:ext cx="1398818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53" idx="0"/>
            </p:cNvCxnSpPr>
            <p:nvPr/>
          </p:nvCxnSpPr>
          <p:spPr>
            <a:xfrm flipH="1" flipV="1">
              <a:off x="7589837" y="2512338"/>
              <a:ext cx="685800" cy="157058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 bwMode="auto">
            <a:xfrm>
              <a:off x="88333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0204905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9517693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8123237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08907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80" name="Straight Connector 179"/>
            <p:cNvCxnSpPr>
              <a:endCxn id="148" idx="0"/>
            </p:cNvCxnSpPr>
            <p:nvPr/>
          </p:nvCxnSpPr>
          <p:spPr>
            <a:xfrm flipH="1">
              <a:off x="7589837" y="711074"/>
              <a:ext cx="1469614" cy="164318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48" idx="0"/>
            </p:cNvCxnSpPr>
            <p:nvPr/>
          </p:nvCxnSpPr>
          <p:spPr>
            <a:xfrm flipH="1">
              <a:off x="7589837" y="733066"/>
              <a:ext cx="2061226" cy="162119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48" idx="0"/>
            </p:cNvCxnSpPr>
            <p:nvPr/>
          </p:nvCxnSpPr>
          <p:spPr>
            <a:xfrm flipH="1">
              <a:off x="7589837" y="720017"/>
              <a:ext cx="2644808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147" idx="0"/>
            </p:cNvCxnSpPr>
            <p:nvPr/>
          </p:nvCxnSpPr>
          <p:spPr>
            <a:xfrm>
              <a:off x="10226564" y="718823"/>
              <a:ext cx="1478073" cy="16354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47" idx="0"/>
            </p:cNvCxnSpPr>
            <p:nvPr/>
          </p:nvCxnSpPr>
          <p:spPr>
            <a:xfrm>
              <a:off x="9658761" y="739280"/>
              <a:ext cx="2045876" cy="161498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endCxn id="147" idx="0"/>
            </p:cNvCxnSpPr>
            <p:nvPr/>
          </p:nvCxnSpPr>
          <p:spPr>
            <a:xfrm>
              <a:off x="9057700" y="713148"/>
              <a:ext cx="2646937" cy="164111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 bwMode="auto">
            <a:xfrm>
              <a:off x="88333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10204905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9517693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8123237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108907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15522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4374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9507367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10076680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8904805" y="55867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6370637" y="1820862"/>
              <a:ext cx="1424108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layer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599237" y="373062"/>
              <a:ext cx="1740798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third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6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10972799" cy="2769989"/>
          </a:xfrm>
        </p:spPr>
        <p:txBody>
          <a:bodyPr/>
          <a:lstStyle/>
          <a:p>
            <a:pPr lvl="0"/>
            <a:r>
              <a:rPr lang="en-US" dirty="0"/>
              <a:t>Deep learning isn’t magic.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But it is very good at finding patterns.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</a:t>
            </a:r>
            <a:r>
              <a:rPr lang="en-US" dirty="0" err="1"/>
              <a:t>ConvNet</a:t>
            </a:r>
            <a:r>
              <a:rPr lang="en-US" dirty="0"/>
              <a:t>: X’s and O’s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0439" y="3231931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13237" y="30400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409159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437437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738664"/>
          </a:xfrm>
        </p:spPr>
        <p:txBody>
          <a:bodyPr/>
          <a:lstStyle/>
          <a:p>
            <a:r>
              <a:rPr lang="en-US" dirty="0"/>
              <a:t>Says whether a picture is of an X or an 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48" y="3208362"/>
            <a:ext cx="1381922" cy="1339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89037" y="2171155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1129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545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Trickier cases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is hard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67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34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1920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literal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8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ConvNets</a:t>
            </a:r>
            <a:r>
              <a:rPr lang="en-US" dirty="0"/>
              <a:t> match pieces of the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92488" y="570626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2203" y="5110140"/>
            <a:ext cx="4180285" cy="120652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6593403" y="434888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2" name="Straight Connector 41"/>
          <p:cNvCxnSpPr>
            <a:endCxn id="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4" idx="1"/>
          </p:cNvCxnSpPr>
          <p:nvPr/>
        </p:nvCxnSpPr>
        <p:spPr>
          <a:xfrm>
            <a:off x="2179637" y="436156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4" idx="3"/>
          </p:cNvCxnSpPr>
          <p:nvPr/>
        </p:nvCxnSpPr>
        <p:spPr>
          <a:xfrm flipV="1">
            <a:off x="6593403" y="510890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0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match pieces of the image</a:t>
            </a:r>
          </a:p>
        </p:txBody>
      </p:sp>
    </p:spTree>
    <p:extLst>
      <p:ext uri="{BB962C8B-B14F-4D97-AF65-F5344CB8AC3E}">
        <p14:creationId xmlns:p14="http://schemas.microsoft.com/office/powerpoint/2010/main" val="153934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 and deep learning</a:t>
            </a:r>
          </a:p>
        </p:txBody>
      </p:sp>
      <p:pic>
        <p:nvPicPr>
          <p:cNvPr id="2050" name="Picture 2" descr="https://upload.wikimedia.org/wikipedia/commons/4/4d/A_Snowy_Owl_in_Flight_David_Hemming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22699" r="41" b="12090"/>
          <a:stretch/>
        </p:blipFill>
        <p:spPr bwMode="auto">
          <a:xfrm flipH="1">
            <a:off x="-128" y="1730731"/>
            <a:ext cx="6827836" cy="44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3491" y="1760615"/>
            <a:ext cx="2590799" cy="43396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Creative Commons 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602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3421062"/>
            <a:ext cx="1219200" cy="113865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285037" y="2361488"/>
            <a:ext cx="2590800" cy="219822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5837" y="1135062"/>
            <a:ext cx="2590800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303837" y="4183062"/>
            <a:ext cx="1219200" cy="1143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23037" y="2278062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272798" y="2278062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065837" y="4945062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138337" y="1135062"/>
            <a:ext cx="41467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872592" y="2361488"/>
            <a:ext cx="4193245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47" y="3058967"/>
            <a:ext cx="3496022" cy="3389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637" y="1110431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515" y="1110432"/>
            <a:ext cx="1264522" cy="1226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541837" y="4945062"/>
            <a:ext cx="1143000" cy="1143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684837" y="2361488"/>
            <a:ext cx="4191000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41837" y="1135062"/>
            <a:ext cx="41148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1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814" y="1110432"/>
            <a:ext cx="1264522" cy="1226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850" y="30400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41837" y="342106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138336" y="1135062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872591" y="2361487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Line up the feature and the image patch.</a:t>
            </a:r>
          </a:p>
          <a:p>
            <a:pPr marL="742950" indent="-742950">
              <a:buAutoNum type="arabicPeriod"/>
            </a:pPr>
            <a:r>
              <a:rPr lang="en-US" dirty="0"/>
              <a:t>Multiply each image pixel by the corresponding feature pixel.</a:t>
            </a:r>
          </a:p>
          <a:p>
            <a:pPr marL="742950" indent="-742950">
              <a:buAutoNum type="arabicPeriod"/>
            </a:pPr>
            <a:r>
              <a:rPr lang="en-US" dirty="0"/>
              <a:t>Add them up.</a:t>
            </a:r>
          </a:p>
          <a:p>
            <a:pPr marL="742950" indent="-742950">
              <a:buAutoNum type="arabicPeriod"/>
            </a:pPr>
            <a:r>
              <a:rPr lang="en-US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130927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00" y="1367094"/>
            <a:ext cx="2308124" cy="22385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9975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27436" y="2215414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49421" y="1763206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609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943" y="1366879"/>
            <a:ext cx="2353694" cy="2282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94372" y="1292771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7993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15502" y="2215414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1839" y="1763206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440278" y="1292771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94372" y="1708472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8631837" y="134154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85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02" y="1330648"/>
            <a:ext cx="2329472" cy="22592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227" y="128584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24724" y="358994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14913" y="2215414"/>
            <a:ext cx="354934" cy="174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24134" y="1763206"/>
            <a:ext cx="361729" cy="1859828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44540" y="1295045"/>
            <a:ext cx="2152602" cy="46329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23164" y="1726567"/>
            <a:ext cx="2249410" cy="47149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2969" y="13039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352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 and deep learning</a:t>
            </a:r>
          </a:p>
        </p:txBody>
      </p:sp>
      <p:pic>
        <p:nvPicPr>
          <p:cNvPr id="2052" name="Picture 4" descr="https://upload.wikimedia.org/wikipedia/commons/thumb/7/7f/Raptor-ElmendorfAFB-2009.JPG/1280px-Raptor-ElmendorfAFB-2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/>
          <a:stretch/>
        </p:blipFill>
        <p:spPr bwMode="auto">
          <a:xfrm flipH="1">
            <a:off x="6827708" y="1939052"/>
            <a:ext cx="5672803" cy="387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4/4d/A_Snowy_Owl_in_Flight_David_Hemming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22699" r="41" b="12090"/>
          <a:stretch/>
        </p:blipFill>
        <p:spPr bwMode="auto">
          <a:xfrm flipH="1">
            <a:off x="-128" y="1730731"/>
            <a:ext cx="6827836" cy="44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0637837" y="1878620"/>
            <a:ext cx="2514600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5"/>
              </a:rPr>
              <a:t>David Hemmings </a:t>
            </a:r>
            <a:endParaRPr lang="en-US" sz="1800" dirty="0"/>
          </a:p>
          <a:p>
            <a:r>
              <a:rPr lang="en-US" sz="1800" dirty="0">
                <a:hlinkClick r:id="rId6"/>
              </a:rPr>
              <a:t>public domain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3491" y="1760615"/>
            <a:ext cx="2590799" cy="433965"/>
          </a:xfrm>
        </p:spPr>
        <p:txBody>
          <a:bodyPr/>
          <a:lstStyle/>
          <a:p>
            <a:r>
              <a:rPr lang="en-US" sz="1800" dirty="0">
                <a:hlinkClick r:id="rId7"/>
              </a:rPr>
              <a:t>Creative Commons 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52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67" y="1310584"/>
            <a:ext cx="2333170" cy="2262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88537" y="170313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80286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19903" y="2215414"/>
            <a:ext cx="1149944" cy="208911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80286" y="1763206"/>
            <a:ext cx="1105577" cy="219327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63905" y="1700029"/>
            <a:ext cx="3033237" cy="5830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70403" y="2162939"/>
            <a:ext cx="2702171" cy="3512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7806038" y="206252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867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57" y="1341020"/>
            <a:ext cx="2347680" cy="22769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012080" y="170412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47747" y="395446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3157" y="2215414"/>
            <a:ext cx="736690" cy="210621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45388" y="1763206"/>
            <a:ext cx="740475" cy="221224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>
            <a:off x="1235033" y="1704128"/>
            <a:ext cx="2762109" cy="5420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>
            <a:off x="1235033" y="2144850"/>
            <a:ext cx="2437541" cy="5321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611281" y="2094840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03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37" y="1287462"/>
            <a:ext cx="2374000" cy="2302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0570" y="16984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5221" y="3956483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06171" y="2215415"/>
            <a:ext cx="363676" cy="206744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32027" y="1763207"/>
            <a:ext cx="353836" cy="21932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54098" y="1698492"/>
            <a:ext cx="2143044" cy="5984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06459" y="2122496"/>
            <a:ext cx="1866115" cy="7556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9396974" y="2073433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2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849" y="1303939"/>
            <a:ext cx="2343540" cy="22729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70014" y="2097049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56783" y="434312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48699" y="2215415"/>
            <a:ext cx="1121148" cy="248699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52443" y="1763207"/>
            <a:ext cx="1133420" cy="257991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90731" y="1758337"/>
            <a:ext cx="3406411" cy="33871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03794" y="2198061"/>
            <a:ext cx="2668780" cy="334598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7858106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6539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37" y="1305937"/>
            <a:ext cx="2340021" cy="22695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981086" y="209206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6376" y="4363555"/>
            <a:ext cx="390201" cy="359289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036764" y="2215416"/>
            <a:ext cx="733083" cy="251752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3350" y="1763208"/>
            <a:ext cx="752513" cy="2606981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81086" y="1758337"/>
            <a:ext cx="3016056" cy="331635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01069" y="2198061"/>
            <a:ext cx="2271505" cy="31447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8600582" y="2808048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3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189" y="1333083"/>
            <a:ext cx="2343448" cy="2272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33544" y="210578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4726" y="4329171"/>
            <a:ext cx="385410" cy="367167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8462" y="2215414"/>
            <a:ext cx="341385" cy="211375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40554" y="1763207"/>
            <a:ext cx="345309" cy="256596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>
            <a:stCxn id="11" idx="0"/>
          </p:cNvCxnSpPr>
          <p:nvPr/>
        </p:nvCxnSpPr>
        <p:spPr>
          <a:xfrm flipV="1">
            <a:off x="1656497" y="1757244"/>
            <a:ext cx="1963406" cy="348544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2"/>
          </p:cNvCxnSpPr>
          <p:nvPr/>
        </p:nvCxnSpPr>
        <p:spPr>
          <a:xfrm flipV="1">
            <a:off x="1656497" y="2194570"/>
            <a:ext cx="2340645" cy="351940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 bwMode="auto">
          <a:xfrm>
            <a:off x="9396974" y="286398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674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37" y="3188167"/>
            <a:ext cx="3458208" cy="3352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278" y="1422545"/>
            <a:ext cx="1347452" cy="13068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9977" y="358994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6" y="130394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1" y="253036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112810" cy="701410"/>
              </a:xfrm>
              <a:prstGeom prst="rect">
                <a:avLst/>
              </a:prstGeom>
              <a:blipFill>
                <a:blip r:embed="rId7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 bwMode="auto">
          <a:xfrm>
            <a:off x="11628437" y="1836621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9037637" y="2278062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659504" y="1822128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8288118" y="3589940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4063262" y="3589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160837" y="473294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0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38" y="1341024"/>
            <a:ext cx="2362200" cy="22910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590731" y="1303940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45745" y="432779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23455" y="2215414"/>
            <a:ext cx="346392" cy="2458052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56558" y="1763206"/>
            <a:ext cx="329305" cy="2636829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36637" y="1320418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3226" y="1779592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7801323" y="135683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81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627" y="1360312"/>
            <a:ext cx="2346270" cy="2275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416801" y="1280098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17016" y="4337125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1237" y="16684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1   = -1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385863" y="176320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769408" y="1758337"/>
            <a:ext cx="423621" cy="257119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397232" y="2198061"/>
            <a:ext cx="414505" cy="2503176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619903" y="17632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27295" y="1283350"/>
            <a:ext cx="2169847" cy="474987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6801" y="1720820"/>
            <a:ext cx="2255773" cy="47724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9379321" y="1336406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93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809" y="1353749"/>
            <a:ext cx="2354147" cy="22832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upload.wikimedia.org/wikipedia/commons/thumb/8/86/First_flight2.jpg/1024px-First_flight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8" t="9881" b="22928"/>
          <a:stretch/>
        </p:blipFill>
        <p:spPr bwMode="auto">
          <a:xfrm>
            <a:off x="0" y="31928"/>
            <a:ext cx="12436475" cy="69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760076" y="68262"/>
            <a:ext cx="1676399" cy="433965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public domain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487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574" y="3174997"/>
            <a:ext cx="3397625" cy="3294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1287462"/>
            <a:ext cx="1264522" cy="12264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192462"/>
            <a:ext cx="3474146" cy="33682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671" y="1291453"/>
            <a:ext cx="1604158" cy="1555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The math behind the match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044750" y="430894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856477" y="130394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90732" y="253036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745530"/>
                <a:ext cx="5345246" cy="701410"/>
              </a:xfrm>
              <a:prstGeom prst="rect">
                <a:avLst/>
              </a:prstGeom>
              <a:blipFill>
                <a:blip r:embed="rId7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 bwMode="auto">
          <a:xfrm>
            <a:off x="11628437" y="1836621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795872" y="2278062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418637" y="1822128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9037637" y="4275740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266237" y="4564062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3153" y="1292590"/>
            <a:ext cx="1616676" cy="1567970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6" idx="2"/>
            <a:endCxn id="7" idx="2"/>
          </p:cNvCxnSpPr>
          <p:nvPr/>
        </p:nvCxnSpPr>
        <p:spPr>
          <a:xfrm flipH="1">
            <a:off x="4616250" y="5326062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7" idx="0"/>
          </p:cNvCxnSpPr>
          <p:nvPr/>
        </p:nvCxnSpPr>
        <p:spPr>
          <a:xfrm flipH="1">
            <a:off x="4616250" y="4275740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6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36" y="2656915"/>
            <a:ext cx="3961935" cy="3841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08637" y="4564062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037" y="3116262"/>
            <a:ext cx="30545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89" y="3566237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11" y="2322563"/>
            <a:ext cx="3962479" cy="3841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Convolution: Trying every possible match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40385" y="3954462"/>
            <a:ext cx="487252" cy="512996"/>
            <a:chOff x="4740385" y="3954462"/>
            <a:chExt cx="487252" cy="512996"/>
          </a:xfrm>
        </p:grpSpPr>
        <p:sp>
          <p:nvSpPr>
            <p:cNvPr id="3" name="Oval 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" name="Straight Connector 7"/>
            <p:cNvCxnSpPr>
              <a:stCxn id="3" idx="1"/>
              <a:endCxn id="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" idx="7"/>
              <a:endCxn id="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934518" y="3624036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37" y="2322562"/>
            <a:ext cx="3948695" cy="38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89" y="1058862"/>
            <a:ext cx="1264522" cy="122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74" y="4792662"/>
            <a:ext cx="1914563" cy="1910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339" y="4829922"/>
            <a:ext cx="1905000" cy="184693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3237687" y="3954462"/>
            <a:ext cx="487252" cy="512996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" name="Straight Connector 7"/>
          <p:cNvCxnSpPr>
            <a:stCxn id="7" idx="1"/>
            <a:endCxn id="7" idx="5"/>
          </p:cNvCxnSpPr>
          <p:nvPr/>
        </p:nvCxnSpPr>
        <p:spPr>
          <a:xfrm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7"/>
            <a:endCxn id="7" idx="3"/>
          </p:cNvCxnSpPr>
          <p:nvPr/>
        </p:nvCxnSpPr>
        <p:spPr>
          <a:xfrm flipH="1">
            <a:off x="3309043" y="4029589"/>
            <a:ext cx="344540" cy="362742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918" y="31924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475" y="754062"/>
            <a:ext cx="1909405" cy="1857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437" y="5166437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2437" y="3116262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8474" y="2735262"/>
            <a:ext cx="1909406" cy="19052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6918" y="1135062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6918" y="5190200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37" y="2793328"/>
            <a:ext cx="1905000" cy="1846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560" y="735928"/>
            <a:ext cx="1905000" cy="184693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436266" y="1441795"/>
            <a:ext cx="487252" cy="512996"/>
            <a:chOff x="4740385" y="3954462"/>
            <a:chExt cx="487252" cy="512996"/>
          </a:xfrm>
        </p:grpSpPr>
        <p:sp>
          <p:nvSpPr>
            <p:cNvPr id="23" name="Oval 22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435585" y="3497262"/>
            <a:ext cx="487252" cy="512996"/>
            <a:chOff x="4740385" y="3954462"/>
            <a:chExt cx="487252" cy="512996"/>
          </a:xfrm>
        </p:grpSpPr>
        <p:sp>
          <p:nvSpPr>
            <p:cNvPr id="27" name="Oval 26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/>
            <p:cNvCxnSpPr>
              <a:stCxn id="27" idx="1"/>
              <a:endCxn id="27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7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435585" y="5498866"/>
            <a:ext cx="487252" cy="512996"/>
            <a:chOff x="4740385" y="3954462"/>
            <a:chExt cx="487252" cy="512996"/>
          </a:xfrm>
        </p:grpSpPr>
        <p:sp>
          <p:nvSpPr>
            <p:cNvPr id="31" name="Oval 30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3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 bwMode="auto">
          <a:xfrm>
            <a:off x="5513289" y="1058862"/>
            <a:ext cx="1264522" cy="1226425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532437" y="3109037"/>
            <a:ext cx="1264522" cy="1226425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532437" y="5166437"/>
            <a:ext cx="1264522" cy="1226425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445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4757610"/>
            <a:ext cx="1101938" cy="1099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540" y="2608600"/>
            <a:ext cx="727803" cy="705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237" y="2433170"/>
            <a:ext cx="1098969" cy="1069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561" y="4972739"/>
            <a:ext cx="727803" cy="705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561" y="3792748"/>
            <a:ext cx="727803" cy="7058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24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40261" y="4012035"/>
            <a:ext cx="280441" cy="29525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 bwMode="auto">
          <a:xfrm>
            <a:off x="5460540" y="2608600"/>
            <a:ext cx="727803" cy="70587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471561" y="3788590"/>
            <a:ext cx="727803" cy="70587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471561" y="4972739"/>
            <a:ext cx="727803" cy="70587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551237" y="4106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04037" y="4145855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One image becomes a stack of filtered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37" y="4757610"/>
            <a:ext cx="1101938" cy="1099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237" y="2433170"/>
            <a:ext cx="1098969" cy="10691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237" y="3573462"/>
            <a:ext cx="1098970" cy="10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803" y="3606882"/>
            <a:ext cx="1096434" cy="106301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187975" y="3720044"/>
            <a:ext cx="801662" cy="844018"/>
            <a:chOff x="4740385" y="3954462"/>
            <a:chExt cx="487252" cy="512996"/>
          </a:xfrm>
        </p:grpSpPr>
        <p:sp>
          <p:nvSpPr>
            <p:cNvPr id="29" name="Oval 28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0" name="Straight Connector 29"/>
            <p:cNvCxnSpPr>
              <a:stCxn id="29" idx="1"/>
              <a:endCxn id="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9" idx="7"/>
              <a:endCxn id="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 bwMode="auto">
          <a:xfrm>
            <a:off x="4553265" y="2433170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3618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Shrinking the image stack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Pick a window size (usually 2 or 3).</a:t>
            </a:r>
          </a:p>
          <a:p>
            <a:pPr marL="742950" indent="-742950">
              <a:buAutoNum type="arabicPeriod"/>
            </a:pPr>
            <a:r>
              <a:rPr lang="en-US" dirty="0"/>
              <a:t>Pick a stride (usually 2).</a:t>
            </a:r>
          </a:p>
          <a:p>
            <a:pPr marL="742950" indent="-742950">
              <a:buAutoNum type="arabicPeriod"/>
            </a:pPr>
            <a:r>
              <a:rPr lang="en-US" dirty="0"/>
              <a:t>Walk your window across your filtered images.</a:t>
            </a:r>
          </a:p>
          <a:p>
            <a:pPr marL="742950" indent="-742950">
              <a:buAutoNum type="arabicPeriod"/>
            </a:pPr>
            <a:r>
              <a:rPr lang="en-US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26211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6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37" y="2504174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246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4389437" y="1516062"/>
            <a:ext cx="14478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439862"/>
            <a:ext cx="2479954" cy="106431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-356318"/>
            <a:ext cx="8570976" cy="7374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6437" y="4259262"/>
            <a:ext cx="37338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395385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37" y="2505761"/>
            <a:ext cx="2509596" cy="250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2963862"/>
            <a:ext cx="1143000" cy="1066800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79637" y="1516062"/>
            <a:ext cx="3429000" cy="19812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5134" y="1580779"/>
            <a:ext cx="1246908" cy="1687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0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79" y="809299"/>
            <a:ext cx="1750958" cy="1747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7" y="4792662"/>
            <a:ext cx="1914563" cy="19104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838" y="754062"/>
            <a:ext cx="1909405" cy="1857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837" y="2735262"/>
            <a:ext cx="1909406" cy="1905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461" y="4874289"/>
            <a:ext cx="1750958" cy="1747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3956" y="2814054"/>
            <a:ext cx="1751481" cy="1747714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 bwMode="auto">
          <a:xfrm rot="5400000">
            <a:off x="6446837" y="273195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 rot="5400000">
            <a:off x="6446837" y="22780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5400000">
            <a:off x="6446837" y="43354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247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A stack of images becomes a stack of smaller images.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478" y="2315120"/>
            <a:ext cx="1174699" cy="11721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7" y="4987515"/>
            <a:ext cx="1284459" cy="12816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638" y="2278062"/>
            <a:ext cx="1280999" cy="1246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637" y="3607227"/>
            <a:ext cx="1281000" cy="12782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416" y="5042277"/>
            <a:ext cx="1174699" cy="11721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128" y="3660088"/>
            <a:ext cx="1175049" cy="1172522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 bwMode="auto">
          <a:xfrm rot="5400000">
            <a:off x="5868301" y="3473295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935620" y="2292053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92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Keep the math from breaking by tweaking each of the values just a bit.</a:t>
            </a:r>
          </a:p>
          <a:p>
            <a:r>
              <a:rPr lang="en-US" dirty="0"/>
              <a:t>Change everything negative to zero.</a:t>
            </a:r>
          </a:p>
        </p:txBody>
      </p:sp>
    </p:spTree>
    <p:extLst>
      <p:ext uri="{BB962C8B-B14F-4D97-AF65-F5344CB8AC3E}">
        <p14:creationId xmlns:p14="http://schemas.microsoft.com/office/powerpoint/2010/main" val="373894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7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34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07" y="2435009"/>
            <a:ext cx="3868130" cy="3807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779837" y="1287462"/>
            <a:ext cx="7239000" cy="1752600"/>
            <a:chOff x="960437" y="1287462"/>
            <a:chExt cx="7239000" cy="1752600"/>
          </a:xfrm>
        </p:grpSpPr>
        <p:grpSp>
          <p:nvGrpSpPr>
            <p:cNvPr id="18" name="Group 17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6" name="Straight Connector 25"/>
            <p:cNvCxnSpPr>
              <a:stCxn id="22" idx="7"/>
              <a:endCxn id="5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24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7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29697"/>
            <a:ext cx="3868796" cy="3808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52751" y="3878262"/>
            <a:ext cx="2637086" cy="844018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1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36" y="0"/>
            <a:ext cx="9326033" cy="6994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5291" y="4335462"/>
            <a:ext cx="37338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8145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46027" y="2505512"/>
            <a:ext cx="1270865" cy="12708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515838" y="4129979"/>
            <a:ext cx="795841" cy="837889"/>
            <a:chOff x="5154100" y="3720044"/>
            <a:chExt cx="801662" cy="844018"/>
          </a:xfrm>
        </p:grpSpPr>
        <p:sp>
          <p:nvSpPr>
            <p:cNvPr id="5" name="Oval 4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5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88" y="3860912"/>
            <a:ext cx="1270865" cy="127086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46027" y="5231940"/>
            <a:ext cx="1270865" cy="12708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910664" y="2555288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37" y="5231178"/>
            <a:ext cx="1275132" cy="1272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438" y="2541399"/>
            <a:ext cx="1271698" cy="12372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437" y="3860912"/>
            <a:ext cx="1271699" cy="1268962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A stack of images becomes a stack of images with no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8796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get stacked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The output of one becomes the input of the next.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5" name="Oval 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Connector 5"/>
            <p:cNvCxnSpPr>
              <a:stCxn id="5" idx="1"/>
              <a:endCxn id="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5" idx="7"/>
              <a:endCxn id="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10" name="Oval 9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Layers can be repeated several (or many) times.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4" name="Group 3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5" idx="7"/>
                <a:endCxn id="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" name="Straight Connector 10"/>
              <p:cNvCxnSpPr>
                <a:stCxn id="1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1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9" name="Straight Connector 28"/>
              <p:cNvCxnSpPr>
                <a:stCxn id="28" idx="1"/>
                <a:endCxn id="28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8" idx="7"/>
                <a:endCxn id="28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4" name="Straight Connector 33"/>
              <p:cNvCxnSpPr>
                <a:stCxn id="3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1" idx="7"/>
                <a:endCxn id="41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7" name="Straight Connector 46"/>
              <p:cNvCxnSpPr>
                <a:stCxn id="4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4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Every value gets a vote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95191" y="4081563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12" y="2802787"/>
            <a:ext cx="653906" cy="6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37" y="4600175"/>
            <a:ext cx="653906" cy="6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637" y="3725862"/>
            <a:ext cx="653906" cy="6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214543" y="2201862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14543" y="3455287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14543" y="3455287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12468" y="4378363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10393" y="4600175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10393" y="5252676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95191" y="4945062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95191" y="2851737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30" idx="1"/>
          </p:cNvCxnSpPr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0" idx="1"/>
          </p:cNvCxnSpPr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0" idx="1"/>
          </p:cNvCxnSpPr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0" idx="1"/>
          </p:cNvCxnSpPr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1"/>
          </p:cNvCxnSpPr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0" idx="1"/>
          </p:cNvCxnSpPr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1"/>
          </p:cNvCxnSpPr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46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Vote depends on how strongly a value predicts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80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2018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3116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084637" y="34210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5021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402262"/>
            <a:ext cx="381000" cy="381000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58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Future values vote on X or O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7742237" y="25023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42237" y="4378362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0" idx="1"/>
          </p:cNvCxnSpPr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0" idx="1"/>
          </p:cNvCxnSpPr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0" idx="1"/>
          </p:cNvCxnSpPr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32" idx="1"/>
          </p:cNvCxnSpPr>
          <p:nvPr/>
        </p:nvCxnSpPr>
        <p:spPr>
          <a:xfrm>
            <a:off x="4420264" y="2659062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2" idx="1"/>
          </p:cNvCxnSpPr>
          <p:nvPr/>
        </p:nvCxnSpPr>
        <p:spPr>
          <a:xfrm>
            <a:off x="4420264" y="2963862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420264" y="4949862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2" idx="1"/>
          </p:cNvCxnSpPr>
          <p:nvPr/>
        </p:nvCxnSpPr>
        <p:spPr>
          <a:xfrm flipV="1">
            <a:off x="4420264" y="4949862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2" idx="1"/>
          </p:cNvCxnSpPr>
          <p:nvPr/>
        </p:nvCxnSpPr>
        <p:spPr>
          <a:xfrm>
            <a:off x="4420264" y="2354262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2" idx="1"/>
          </p:cNvCxnSpPr>
          <p:nvPr/>
        </p:nvCxnSpPr>
        <p:spPr>
          <a:xfrm>
            <a:off x="4420264" y="3290112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2" idx="1"/>
          </p:cNvCxnSpPr>
          <p:nvPr/>
        </p:nvCxnSpPr>
        <p:spPr>
          <a:xfrm>
            <a:off x="4446777" y="3624634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2" idx="1"/>
          </p:cNvCxnSpPr>
          <p:nvPr/>
        </p:nvCxnSpPr>
        <p:spPr>
          <a:xfrm>
            <a:off x="4420264" y="3988224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2" idx="1"/>
          </p:cNvCxnSpPr>
          <p:nvPr/>
        </p:nvCxnSpPr>
        <p:spPr>
          <a:xfrm>
            <a:off x="4420264" y="4259262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2" idx="1"/>
          </p:cNvCxnSpPr>
          <p:nvPr/>
        </p:nvCxnSpPr>
        <p:spPr>
          <a:xfrm>
            <a:off x="4420264" y="4564062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 flipV="1">
            <a:off x="4420264" y="4949862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2" idx="1"/>
          </p:cNvCxnSpPr>
          <p:nvPr/>
        </p:nvCxnSpPr>
        <p:spPr>
          <a:xfrm flipV="1">
            <a:off x="4420264" y="4949862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24" y="2201862"/>
            <a:ext cx="331313" cy="38410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084637" y="2430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84637" y="2811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084637" y="47164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084637" y="5707062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9113837" y="2506662"/>
            <a:ext cx="1088019" cy="1088019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335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63085</TotalTime>
  <Words>5615</Words>
  <Application>Microsoft Office PowerPoint</Application>
  <PresentationFormat>Custom</PresentationFormat>
  <Paragraphs>958</Paragraphs>
  <Slides>124</Slides>
  <Notes>124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124</vt:i4>
      </vt:variant>
    </vt:vector>
  </HeadingPairs>
  <TitlesOfParts>
    <vt:vector size="133" baseType="lpstr">
      <vt:lpstr>Arial</vt:lpstr>
      <vt:lpstr>Calibri</vt:lpstr>
      <vt:lpstr>Cambria Math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Office Theme</vt:lpstr>
      <vt:lpstr>PowerPoint Presentation</vt:lpstr>
      <vt:lpstr>What‘s in for today ?</vt:lpstr>
      <vt:lpstr>Overview: Deep Neural Networks</vt:lpstr>
      <vt:lpstr>TL;DR</vt:lpstr>
      <vt:lpstr>The brain and deep learning</vt:lpstr>
      <vt:lpstr>The brain and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Synapse</vt:lpstr>
      <vt:lpstr>Synapse</vt:lpstr>
      <vt:lpstr>Synapse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network</vt:lpstr>
      <vt:lpstr>A toy ConvNet: X’s and O’s</vt:lpstr>
      <vt:lpstr>For example</vt:lpstr>
      <vt:lpstr>Trickier cases</vt:lpstr>
      <vt:lpstr>Deciding is hard</vt:lpstr>
      <vt:lpstr>What computers see</vt:lpstr>
      <vt:lpstr>What computers see</vt:lpstr>
      <vt:lpstr>Computers are literal</vt:lpstr>
      <vt:lpstr>ConvNets match pieces of the image</vt:lpstr>
      <vt:lpstr>Features match pieces of the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Filtering: The math behind the match</vt:lpstr>
      <vt:lpstr>Convolution: Trying every possible match</vt:lpstr>
      <vt:lpstr>Convolution: Trying every possible match</vt:lpstr>
      <vt:lpstr>PowerPoint Presentation</vt:lpstr>
      <vt:lpstr>Convolution layer</vt:lpstr>
      <vt:lpstr>Convolution layer</vt:lpstr>
      <vt:lpstr>Pooling: Shrinking the image stack</vt:lpstr>
      <vt:lpstr>Pooling</vt:lpstr>
      <vt:lpstr>Pooling</vt:lpstr>
      <vt:lpstr>Pooling</vt:lpstr>
      <vt:lpstr>Pooling</vt:lpstr>
      <vt:lpstr>Pooling</vt:lpstr>
      <vt:lpstr>Pooling</vt:lpstr>
      <vt:lpstr>PowerPoint Presentation</vt:lpstr>
      <vt:lpstr>Pooling layer</vt:lpstr>
      <vt:lpstr>Normalization</vt:lpstr>
      <vt:lpstr>Rectified Linear Units (ReLUs)</vt:lpstr>
      <vt:lpstr>Rectified Linear Units (ReLUs)</vt:lpstr>
      <vt:lpstr>Rectified Linear Units (ReLUs)</vt:lpstr>
      <vt:lpstr>Rectified Linear Units (ReLUs)</vt:lpstr>
      <vt:lpstr>ReLU layer</vt:lpstr>
      <vt:lpstr>Layers get stacked</vt:lpstr>
      <vt:lpstr>Deep stacking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Fully connected layer</vt:lpstr>
      <vt:lpstr>Putting it all together</vt:lpstr>
      <vt:lpstr>Learning</vt:lpstr>
      <vt:lpstr>Backprop</vt:lpstr>
      <vt:lpstr>Backprop</vt:lpstr>
      <vt:lpstr>Backprop</vt:lpstr>
      <vt:lpstr>Backprop</vt:lpstr>
      <vt:lpstr>Backprop</vt:lpstr>
      <vt:lpstr>Backprop</vt:lpstr>
      <vt:lpstr>Gradient descent </vt:lpstr>
      <vt:lpstr>Gradient descent </vt:lpstr>
      <vt:lpstr>Hyperparameters (knobs)</vt:lpstr>
      <vt:lpstr>Architecture</vt:lpstr>
      <vt:lpstr>Not just images</vt:lpstr>
      <vt:lpstr>Images</vt:lpstr>
      <vt:lpstr>Sound</vt:lpstr>
      <vt:lpstr>Text</vt:lpstr>
      <vt:lpstr>Limitations</vt:lpstr>
      <vt:lpstr>Customer data</vt:lpstr>
      <vt:lpstr>Rule of thumb</vt:lpstr>
      <vt:lpstr>In a nutshell</vt:lpstr>
      <vt:lpstr>Thanks for listening!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CNN_Overview</dc:title>
  <dc:subject>Machine Learning, Analytics &amp; Data Science Conference</dc:subject>
  <dc:creator>Mrinal Chakraborthy</dc:creator>
  <cp:keywords>Machine Learning Analytics ＆ Data Science Conference</cp:keywords>
  <dc:description>Template: Mitchell Derrey, Silver Fox Productions
Formatting: 
Audience Type:</dc:description>
  <cp:lastModifiedBy>Mrinal Chakraborty</cp:lastModifiedBy>
  <cp:revision>277</cp:revision>
  <dcterms:created xsi:type="dcterms:W3CDTF">2015-10-21T21:04:06Z</dcterms:created>
  <dcterms:modified xsi:type="dcterms:W3CDTF">2017-12-15T17:40:58Z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Owner">
    <vt:lpwstr>mrchakra@microsoft.com</vt:lpwstr>
  </property>
  <property fmtid="{D5CDD505-2E9C-101B-9397-08002B2CF9AE}" pid="18" name="MSIP_Label_f42aa342-8706-4288-bd11-ebb85995028c_SetDate">
    <vt:lpwstr>2017-06-30T02:04:16.8621350+05:30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